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4"/>
    <p:sldMasterId id="214748368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Montserrat SemiBold"/>
      <p:regular r:id="rId34"/>
      <p:bold r:id="rId35"/>
      <p:italic r:id="rId36"/>
      <p:boldItalic r:id="rId37"/>
    </p:embeddedFont>
    <p:embeddedFont>
      <p:font typeface="Montserrat"/>
      <p:bold r:id="rId38"/>
      <p:boldItalic r:id="rId39"/>
    </p:embeddedFont>
    <p:embeddedFont>
      <p:font typeface="Montserrat Medium"/>
      <p:regular r:id="rId40"/>
      <p:bold r:id="rId41"/>
      <p:italic r:id="rId42"/>
      <p:boldItalic r:id="rId43"/>
    </p:embeddedFont>
    <p:embeddedFont>
      <p:font typeface="Open Sans SemiBold"/>
      <p:regular r:id="rId44"/>
      <p:bold r:id="rId45"/>
      <p:italic r:id="rId46"/>
      <p:boldItalic r:id="rId47"/>
    </p:embeddedFont>
    <p:embeddedFont>
      <p:font typeface="Montserrat ExtraBold"/>
      <p:bold r:id="rId48"/>
      <p:boldItalic r:id="rId49"/>
    </p:embeddedFont>
    <p:embeddedFont>
      <p:font typeface="Open Sans"/>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Medium-regular.fntdata"/><Relationship Id="rId42" Type="http://schemas.openxmlformats.org/officeDocument/2006/relationships/font" Target="fonts/MontserratMedium-italic.fntdata"/><Relationship Id="rId41" Type="http://schemas.openxmlformats.org/officeDocument/2006/relationships/font" Target="fonts/MontserratMedium-bold.fntdata"/><Relationship Id="rId44" Type="http://schemas.openxmlformats.org/officeDocument/2006/relationships/font" Target="fonts/OpenSansSemiBold-regular.fntdata"/><Relationship Id="rId43" Type="http://schemas.openxmlformats.org/officeDocument/2006/relationships/font" Target="fonts/MontserratMedium-boldItalic.fntdata"/><Relationship Id="rId46" Type="http://schemas.openxmlformats.org/officeDocument/2006/relationships/font" Target="fonts/OpenSansSemiBold-italic.fntdata"/><Relationship Id="rId45" Type="http://schemas.openxmlformats.org/officeDocument/2006/relationships/font" Target="fonts/OpenSansSemiBold-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MontserratExtraBold-bold.fntdata"/><Relationship Id="rId47" Type="http://schemas.openxmlformats.org/officeDocument/2006/relationships/font" Target="fonts/OpenSansSemiBold-boldItalic.fntdata"/><Relationship Id="rId49" Type="http://schemas.openxmlformats.org/officeDocument/2006/relationships/font" Target="fonts/MontserratExtraBold-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font" Target="fonts/MontserratSemiBold-bold.fntdata"/><Relationship Id="rId34" Type="http://schemas.openxmlformats.org/officeDocument/2006/relationships/font" Target="fonts/MontserratSemiBold-regular.fntdata"/><Relationship Id="rId37" Type="http://schemas.openxmlformats.org/officeDocument/2006/relationships/font" Target="fonts/MontserratSemiBold-boldItalic.fntdata"/><Relationship Id="rId36" Type="http://schemas.openxmlformats.org/officeDocument/2006/relationships/font" Target="fonts/MontserratSemiBold-italic.fntdata"/><Relationship Id="rId39" Type="http://schemas.openxmlformats.org/officeDocument/2006/relationships/font" Target="fonts/Montserrat-boldItalic.fntdata"/><Relationship Id="rId38" Type="http://schemas.openxmlformats.org/officeDocument/2006/relationships/font" Target="fonts/Montserrat-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OpenSans-bold.fntdata"/><Relationship Id="rId50" Type="http://schemas.openxmlformats.org/officeDocument/2006/relationships/font" Target="fonts/OpenSans-regular.fntdata"/><Relationship Id="rId53" Type="http://schemas.openxmlformats.org/officeDocument/2006/relationships/font" Target="fonts/OpenSans-boldItalic.fntdata"/><Relationship Id="rId52" Type="http://schemas.openxmlformats.org/officeDocument/2006/relationships/font" Target="fonts/OpenSans-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jpg>
</file>

<file path=ppt/media/image14.png>
</file>

<file path=ppt/media/image15.jpg>
</file>

<file path=ppt/media/image16.png>
</file>

<file path=ppt/media/image17.jpg>
</file>

<file path=ppt/media/image18.png>
</file>

<file path=ppt/media/image19.jpg>
</file>

<file path=ppt/media/image4.gif>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ordwall.net/resource/38340646/strong-action-verbs-for-cv"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2a093747d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2a093747d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614ae07fa2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614ae07fa2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786897b03c3a08e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786897b03c3a08e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914c82e0d9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914c82e0d9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914c82e0d9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914c82e0d9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914c82e0d9_0_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914c82e0d9_0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614ae07fa2_0_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614ae07fa2_0_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97a4afde1e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97a4afde1e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614ae07fa2_0_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614ae07fa2_0_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f9e4c3937f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f9e4c3937f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Active link </a:t>
            </a:r>
            <a:r>
              <a:rPr lang="en"/>
              <a:t>👆🏼👆🏼👆🏼</a:t>
            </a:r>
            <a:br>
              <a:rPr lang="en"/>
            </a:br>
            <a:r>
              <a:rPr lang="en" u="sng">
                <a:solidFill>
                  <a:schemeClr val="hlink"/>
                </a:solidFill>
                <a:hlinkClick r:id="rId2"/>
              </a:rPr>
              <a:t>https://wordwall.net/resource/38340646/strong-action-verbs-for-cv</a:t>
            </a:r>
            <a:r>
              <a:rPr lang="en"/>
              <a:t>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f9e4c3937f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f9e4c3937f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914c82e0d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914c82e0d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Если вам не хватило места, вы можете здесь написать развернутый комментарий.</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97a4afde1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97a4afde1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97a4afde1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97a4afde1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97a4afde1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97a4afde1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97a4afde1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97a4afde1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53d15831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53d15831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f9e4c3937f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f9e4c3937f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Развернутый комментарий</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f9e4c393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f9e4c393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d06165e40a_0_44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gd06165e40a_0_4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f9e4c3937f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f9e4c3937f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Развернутый комментарий.</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056722ef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056722ef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614ae07f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614ae07fa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61c2b8ec7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61c2b8ec7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914c82e0d9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914c82e0d9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914c82e0d9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914c82e0d9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1614ae07fa2_0_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1614ae07fa2_0_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56" name="Shape 56"/>
        <p:cNvGrpSpPr/>
        <p:nvPr/>
      </p:nvGrpSpPr>
      <p:grpSpPr>
        <a:xfrm>
          <a:off x="0" y="0"/>
          <a:ext cx="0" cy="0"/>
          <a:chOff x="0" y="0"/>
          <a:chExt cx="0" cy="0"/>
        </a:xfrm>
      </p:grpSpPr>
      <p:sp>
        <p:nvSpPr>
          <p:cNvPr id="57" name="Google Shape;57;p14"/>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8" name="Google Shape;58;p14"/>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pic>
        <p:nvPicPr>
          <p:cNvPr id="59" name="Google Shape;59;p14"/>
          <p:cNvPicPr preferRelativeResize="0"/>
          <p:nvPr/>
        </p:nvPicPr>
        <p:blipFill rotWithShape="1">
          <a:blip r:embed="rId2">
            <a:alphaModFix/>
          </a:blip>
          <a:srcRect b="0" l="0" r="0" t="0"/>
          <a:stretch/>
        </p:blipFill>
        <p:spPr>
          <a:xfrm>
            <a:off x="281335" y="169772"/>
            <a:ext cx="738994" cy="2226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8"/>
                                        </p:tgtEl>
                                        <p:attrNameLst>
                                          <p:attrName>style.visibility</p:attrName>
                                        </p:attrNameLst>
                                      </p:cBhvr>
                                      <p:to>
                                        <p:strVal val="visible"/>
                                      </p:to>
                                    </p:set>
                                    <p:anim calcmode="lin" valueType="num">
                                      <p:cBhvr additive="base">
                                        <p:cTn dur="1000"/>
                                        <p:tgtEl>
                                          <p:spTgt spid="5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6_Custom Layout">
    <p:spTree>
      <p:nvGrpSpPr>
        <p:cNvPr id="60" name="Shape 60"/>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5_Custom Layout">
  <p:cSld name="75_Custom Layout">
    <p:spTree>
      <p:nvGrpSpPr>
        <p:cNvPr id="61" name="Shape 61"/>
        <p:cNvGrpSpPr/>
        <p:nvPr/>
      </p:nvGrpSpPr>
      <p:grpSpPr>
        <a:xfrm>
          <a:off x="0" y="0"/>
          <a:ext cx="0" cy="0"/>
          <a:chOff x="0" y="0"/>
          <a:chExt cx="0" cy="0"/>
        </a:xfrm>
      </p:grpSpPr>
      <p:sp>
        <p:nvSpPr>
          <p:cNvPr id="62" name="Google Shape;62;p16"/>
          <p:cNvSpPr/>
          <p:nvPr>
            <p:ph idx="2" type="pic"/>
          </p:nvPr>
        </p:nvSpPr>
        <p:spPr>
          <a:xfrm>
            <a:off x="0" y="0"/>
            <a:ext cx="3055800" cy="5143500"/>
          </a:xfrm>
          <a:prstGeom prst="rect">
            <a:avLst/>
          </a:prstGeom>
          <a:solidFill>
            <a:schemeClr val="lt1"/>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63" name="Google Shape;63;p16"/>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500"/>
                                        <p:tgtEl>
                                          <p:spTgt spid="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5_Custom Layout" showMasterSp="0">
  <p:cSld name="45_Custom Layout">
    <p:bg>
      <p:bgPr>
        <a:solidFill>
          <a:srgbClr val="FFF2CC"/>
        </a:solidFill>
      </p:bgPr>
    </p:bg>
    <p:spTree>
      <p:nvGrpSpPr>
        <p:cNvPr id="64" name="Shape 64"/>
        <p:cNvGrpSpPr/>
        <p:nvPr/>
      </p:nvGrpSpPr>
      <p:grpSpPr>
        <a:xfrm>
          <a:off x="0" y="0"/>
          <a:ext cx="0" cy="0"/>
          <a:chOff x="0" y="0"/>
          <a:chExt cx="0" cy="0"/>
        </a:xfrm>
      </p:grpSpPr>
      <p:sp>
        <p:nvSpPr>
          <p:cNvPr id="65" name="Google Shape;65;p17"/>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65"/>
                                        </p:tgtEl>
                                        <p:attrNameLst>
                                          <p:attrName>style.visibility</p:attrName>
                                        </p:attrNameLst>
                                      </p:cBhvr>
                                      <p:to>
                                        <p:strVal val="visible"/>
                                      </p:to>
                                    </p:set>
                                    <p:animEffect filter="fade" transition="in">
                                      <p:cBhvr>
                                        <p:cTn dur="500"/>
                                        <p:tgtEl>
                                          <p:spTgt spid="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7_Custom Layout">
    <p:spTree>
      <p:nvGrpSpPr>
        <p:cNvPr id="66" name="Shape 6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_Custom Layout">
  <p:cSld name="25_Custom Layout">
    <p:spTree>
      <p:nvGrpSpPr>
        <p:cNvPr id="67" name="Shape 67"/>
        <p:cNvGrpSpPr/>
        <p:nvPr/>
      </p:nvGrpSpPr>
      <p:grpSpPr>
        <a:xfrm>
          <a:off x="0" y="0"/>
          <a:ext cx="0" cy="0"/>
          <a:chOff x="0" y="0"/>
          <a:chExt cx="0" cy="0"/>
        </a:xfrm>
      </p:grpSpPr>
      <p:sp>
        <p:nvSpPr>
          <p:cNvPr id="68" name="Google Shape;68;p19"/>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1_Custom Layout">
  <p:cSld name="131_Custom Layout">
    <p:spTree>
      <p:nvGrpSpPr>
        <p:cNvPr id="69" name="Shape 69"/>
        <p:cNvGrpSpPr/>
        <p:nvPr/>
      </p:nvGrpSpPr>
      <p:grpSpPr>
        <a:xfrm>
          <a:off x="0" y="0"/>
          <a:ext cx="0" cy="0"/>
          <a:chOff x="0" y="0"/>
          <a:chExt cx="0" cy="0"/>
        </a:xfrm>
      </p:grpSpPr>
      <p:sp>
        <p:nvSpPr>
          <p:cNvPr id="70" name="Google Shape;70;p2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71" name="Google Shape;71;p20"/>
          <p:cNvSpPr/>
          <p:nvPr>
            <p:ph idx="2" type="pic"/>
          </p:nvPr>
        </p:nvSpPr>
        <p:spPr>
          <a:xfrm>
            <a:off x="5336381" y="0"/>
            <a:ext cx="3807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71"/>
                                        </p:tgtEl>
                                        <p:attrNameLst>
                                          <p:attrName>style.visibility</p:attrName>
                                        </p:attrNameLst>
                                      </p:cBhvr>
                                      <p:to>
                                        <p:strVal val="visible"/>
                                      </p:to>
                                    </p:set>
                                    <p:animEffect filter="fade" transition="in">
                                      <p:cBhvr>
                                        <p:cTn dur="5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5_Custom Layout" showMasterSp="0">
  <p:cSld name="65_Custom Layout">
    <p:bg>
      <p:bgPr>
        <a:solidFill>
          <a:srgbClr val="FFF2CC"/>
        </a:solidFill>
      </p:bgPr>
    </p:bg>
    <p:spTree>
      <p:nvGrpSpPr>
        <p:cNvPr id="72" name="Shape 72"/>
        <p:cNvGrpSpPr/>
        <p:nvPr/>
      </p:nvGrpSpPr>
      <p:grpSpPr>
        <a:xfrm>
          <a:off x="0" y="0"/>
          <a:ext cx="0" cy="0"/>
          <a:chOff x="0" y="0"/>
          <a:chExt cx="0" cy="0"/>
        </a:xfrm>
      </p:grpSpPr>
      <p:sp>
        <p:nvSpPr>
          <p:cNvPr id="73" name="Google Shape;73;p21"/>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73"/>
                                        </p:tgtEl>
                                        <p:attrNameLst>
                                          <p:attrName>style.visibility</p:attrName>
                                        </p:attrNameLst>
                                      </p:cBhvr>
                                      <p:to>
                                        <p:strVal val="visible"/>
                                      </p:to>
                                    </p:set>
                                    <p:animEffect filter="fade" transition="in">
                                      <p:cBhvr>
                                        <p:cTn dur="500"/>
                                        <p:tgtEl>
                                          <p:spTgt spid="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74" name="Shape 74"/>
        <p:cNvGrpSpPr/>
        <p:nvPr/>
      </p:nvGrpSpPr>
      <p:grpSpPr>
        <a:xfrm>
          <a:off x="0" y="0"/>
          <a:ext cx="0" cy="0"/>
          <a:chOff x="0" y="0"/>
          <a:chExt cx="0" cy="0"/>
        </a:xfrm>
      </p:grpSpPr>
      <p:sp>
        <p:nvSpPr>
          <p:cNvPr id="75" name="Google Shape;75;p22"/>
          <p:cNvSpPr/>
          <p:nvPr>
            <p:ph idx="2" type="pic"/>
          </p:nvPr>
        </p:nvSpPr>
        <p:spPr>
          <a:xfrm>
            <a:off x="0" y="0"/>
            <a:ext cx="9144000" cy="5143500"/>
          </a:xfrm>
          <a:prstGeom prst="rect">
            <a:avLst/>
          </a:prstGeom>
          <a:solidFill>
            <a:schemeClr val="lt1"/>
          </a:solidFill>
          <a:ln>
            <a:noFill/>
          </a:ln>
        </p:spPr>
        <p:txBody>
          <a:bodyPr anchorCtr="0" anchor="ctr" bIns="34275" lIns="68575" spcFirstLastPara="1" rIns="68575" wrap="square" tIns="34275">
            <a:noAutofit/>
          </a:bodyPr>
          <a:lstStyle>
            <a:lvl1pPr lvl="0" marR="0" rtl="0" algn="ctr">
              <a:lnSpc>
                <a:spcPct val="90000"/>
              </a:lnSpc>
              <a:spcBef>
                <a:spcPts val="600"/>
              </a:spcBef>
              <a:spcAft>
                <a:spcPts val="0"/>
              </a:spcAft>
              <a:buClr>
                <a:schemeClr val="dk1"/>
              </a:buClr>
              <a:buSzPts val="1200"/>
              <a:buFont typeface="Arial"/>
              <a:buChar char="•"/>
              <a:defRPr b="0" i="0" sz="1000" u="none" cap="none" strike="noStrike">
                <a:solidFill>
                  <a:schemeClr val="dk1"/>
                </a:solidFill>
                <a:latin typeface="Arial"/>
                <a:ea typeface="Arial"/>
                <a:cs typeface="Arial"/>
                <a:sym typeface="Arial"/>
              </a:defRPr>
            </a:lvl1pPr>
            <a:lvl2pPr lvl="1" marR="0" rtl="0" algn="l">
              <a:lnSpc>
                <a:spcPct val="90000"/>
              </a:lnSpc>
              <a:spcBef>
                <a:spcPts val="300"/>
              </a:spcBef>
              <a:spcAft>
                <a:spcPts val="0"/>
              </a:spcAft>
              <a:buClr>
                <a:schemeClr val="dk1"/>
              </a:buClr>
              <a:buSzPts val="1800"/>
              <a:buFont typeface="Arial"/>
              <a:buChar char="•"/>
              <a:defRPr b="0" i="0" sz="1500" u="none" cap="none" strike="noStrike">
                <a:solidFill>
                  <a:schemeClr val="dk1"/>
                </a:solidFill>
                <a:latin typeface="Arial"/>
                <a:ea typeface="Arial"/>
                <a:cs typeface="Arial"/>
                <a:sym typeface="Arial"/>
              </a:defRPr>
            </a:lvl2pPr>
            <a:lvl3pPr lvl="2" marR="0" rtl="0" algn="l">
              <a:lnSpc>
                <a:spcPct val="90000"/>
              </a:lnSpc>
              <a:spcBef>
                <a:spcPts val="300"/>
              </a:spcBef>
              <a:spcAft>
                <a:spcPts val="0"/>
              </a:spcAft>
              <a:buClr>
                <a:schemeClr val="dk1"/>
              </a:buClr>
              <a:buSzPts val="1500"/>
              <a:buFont typeface="Arial"/>
              <a:buChar char="•"/>
              <a:defRPr b="0" i="0" sz="1200" u="none" cap="none" strike="noStrike">
                <a:solidFill>
                  <a:schemeClr val="dk1"/>
                </a:solidFill>
                <a:latin typeface="Arial"/>
                <a:ea typeface="Arial"/>
                <a:cs typeface="Arial"/>
                <a:sym typeface="Arial"/>
              </a:defRPr>
            </a:lvl3pPr>
            <a:lvl4pPr lvl="3"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4pPr>
            <a:lvl5pPr lvl="4"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5pPr>
            <a:lvl6pPr lvl="5"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6pPr>
            <a:lvl7pPr lvl="6"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7pPr>
            <a:lvl8pPr lvl="7"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8pPr>
            <a:lvl9pPr lvl="8"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76" name="Shape 76"/>
        <p:cNvGrpSpPr/>
        <p:nvPr/>
      </p:nvGrpSpPr>
      <p:grpSpPr>
        <a:xfrm>
          <a:off x="0" y="0"/>
          <a:ext cx="0" cy="0"/>
          <a:chOff x="0" y="0"/>
          <a:chExt cx="0" cy="0"/>
        </a:xfrm>
      </p:grpSpPr>
      <p:sp>
        <p:nvSpPr>
          <p:cNvPr id="77" name="Google Shape;77;p23"/>
          <p:cNvSpPr/>
          <p:nvPr>
            <p:ph idx="2" type="pic"/>
          </p:nvPr>
        </p:nvSpPr>
        <p:spPr>
          <a:xfrm>
            <a:off x="4572000" y="0"/>
            <a:ext cx="4572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78" name="Google Shape;78;p23"/>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78"/>
                                        </p:tgtEl>
                                        <p:attrNameLst>
                                          <p:attrName>style.visibility</p:attrName>
                                        </p:attrNameLst>
                                      </p:cBhvr>
                                      <p:to>
                                        <p:strVal val="visible"/>
                                      </p:to>
                                    </p:set>
                                    <p:anim calcmode="lin" valueType="num">
                                      <p:cBhvr additive="base">
                                        <p:cTn dur="1000"/>
                                        <p:tgtEl>
                                          <p:spTgt spid="7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_Custom Layout">
  <p:cSld name="34_Custom Layout">
    <p:spTree>
      <p:nvGrpSpPr>
        <p:cNvPr id="79" name="Shape 79"/>
        <p:cNvGrpSpPr/>
        <p:nvPr/>
      </p:nvGrpSpPr>
      <p:grpSpPr>
        <a:xfrm>
          <a:off x="0" y="0"/>
          <a:ext cx="0" cy="0"/>
          <a:chOff x="0" y="0"/>
          <a:chExt cx="0" cy="0"/>
        </a:xfrm>
      </p:grpSpPr>
      <p:sp>
        <p:nvSpPr>
          <p:cNvPr id="80" name="Google Shape;80;p24"/>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1" name="Google Shape;81;p24"/>
          <p:cNvSpPr/>
          <p:nvPr>
            <p:ph idx="2" type="pic"/>
          </p:nvPr>
        </p:nvSpPr>
        <p:spPr>
          <a:xfrm>
            <a:off x="764381" y="0"/>
            <a:ext cx="2286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5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82" name="Shape 82"/>
        <p:cNvGrpSpPr/>
        <p:nvPr/>
      </p:nvGrpSpPr>
      <p:grpSpPr>
        <a:xfrm>
          <a:off x="0" y="0"/>
          <a:ext cx="0" cy="0"/>
          <a:chOff x="0" y="0"/>
          <a:chExt cx="0" cy="0"/>
        </a:xfrm>
      </p:grpSpPr>
      <p:sp>
        <p:nvSpPr>
          <p:cNvPr id="83" name="Google Shape;83;p25"/>
          <p:cNvSpPr txBox="1"/>
          <p:nvPr>
            <p:ph type="title"/>
          </p:nvPr>
        </p:nvSpPr>
        <p:spPr>
          <a:xfrm>
            <a:off x="5332065" y="710026"/>
            <a:ext cx="3049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4" name="Google Shape;84;p25"/>
          <p:cNvSpPr/>
          <p:nvPr>
            <p:ph idx="2" type="pic"/>
          </p:nvPr>
        </p:nvSpPr>
        <p:spPr>
          <a:xfrm>
            <a:off x="762000" y="0"/>
            <a:ext cx="3810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500"/>
                                        <p:tgtEl>
                                          <p:spTgt spid="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85" name="Shape 85"/>
        <p:cNvGrpSpPr/>
        <p:nvPr/>
      </p:nvGrpSpPr>
      <p:grpSpPr>
        <a:xfrm>
          <a:off x="0" y="0"/>
          <a:ext cx="0" cy="0"/>
          <a:chOff x="0" y="0"/>
          <a:chExt cx="0" cy="0"/>
        </a:xfrm>
      </p:grpSpPr>
      <p:sp>
        <p:nvSpPr>
          <p:cNvPr id="86" name="Google Shape;86;p26"/>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7" name="Google Shape;87;p26"/>
          <p:cNvSpPr/>
          <p:nvPr>
            <p:ph idx="2" type="pic"/>
          </p:nvPr>
        </p:nvSpPr>
        <p:spPr>
          <a:xfrm>
            <a:off x="762000" y="3429000"/>
            <a:ext cx="83820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87"/>
                                        </p:tgtEl>
                                        <p:attrNameLst>
                                          <p:attrName>style.visibility</p:attrName>
                                        </p:attrNameLst>
                                      </p:cBhvr>
                                      <p:to>
                                        <p:strVal val="visible"/>
                                      </p:to>
                                    </p:set>
                                    <p:animEffect filter="fade" transition="in">
                                      <p:cBhvr>
                                        <p:cTn dur="5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88" name="Shape 88"/>
        <p:cNvGrpSpPr/>
        <p:nvPr/>
      </p:nvGrpSpPr>
      <p:grpSpPr>
        <a:xfrm>
          <a:off x="0" y="0"/>
          <a:ext cx="0" cy="0"/>
          <a:chOff x="0" y="0"/>
          <a:chExt cx="0" cy="0"/>
        </a:xfrm>
      </p:grpSpPr>
      <p:sp>
        <p:nvSpPr>
          <p:cNvPr id="89" name="Google Shape;89;p27"/>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0" name="Google Shape;90;p27"/>
          <p:cNvSpPr/>
          <p:nvPr>
            <p:ph idx="2" type="pic"/>
          </p:nvPr>
        </p:nvSpPr>
        <p:spPr>
          <a:xfrm>
            <a:off x="6185389" y="0"/>
            <a:ext cx="2958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5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0_Custom Layout">
  <p:cSld name="90_Custom Layout">
    <p:spTree>
      <p:nvGrpSpPr>
        <p:cNvPr id="91" name="Shape 91"/>
        <p:cNvGrpSpPr/>
        <p:nvPr/>
      </p:nvGrpSpPr>
      <p:grpSpPr>
        <a:xfrm>
          <a:off x="0" y="0"/>
          <a:ext cx="0" cy="0"/>
          <a:chOff x="0" y="0"/>
          <a:chExt cx="0" cy="0"/>
        </a:xfrm>
      </p:grpSpPr>
      <p:sp>
        <p:nvSpPr>
          <p:cNvPr id="92" name="Google Shape;92;p28"/>
          <p:cNvSpPr txBox="1"/>
          <p:nvPr>
            <p:ph type="title"/>
          </p:nvPr>
        </p:nvSpPr>
        <p:spPr>
          <a:xfrm>
            <a:off x="1521619" y="710026"/>
            <a:ext cx="3812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9_Custom Layout">
  <p:cSld name="129_Custom Layout">
    <p:spTree>
      <p:nvGrpSpPr>
        <p:cNvPr id="93" name="Shape 93"/>
        <p:cNvGrpSpPr/>
        <p:nvPr/>
      </p:nvGrpSpPr>
      <p:grpSpPr>
        <a:xfrm>
          <a:off x="0" y="0"/>
          <a:ext cx="0" cy="0"/>
          <a:chOff x="0" y="0"/>
          <a:chExt cx="0" cy="0"/>
        </a:xfrm>
      </p:grpSpPr>
      <p:sp>
        <p:nvSpPr>
          <p:cNvPr id="94" name="Google Shape;94;p29"/>
          <p:cNvSpPr txBox="1"/>
          <p:nvPr>
            <p:ph type="title"/>
          </p:nvPr>
        </p:nvSpPr>
        <p:spPr>
          <a:xfrm>
            <a:off x="1521618" y="710026"/>
            <a:ext cx="3979200" cy="1104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3_Custom Layout">
  <p:cSld name="133_Custom Layout">
    <p:spTree>
      <p:nvGrpSpPr>
        <p:cNvPr id="95" name="Shape 95"/>
        <p:cNvGrpSpPr/>
        <p:nvPr/>
      </p:nvGrpSpPr>
      <p:grpSpPr>
        <a:xfrm>
          <a:off x="0" y="0"/>
          <a:ext cx="0" cy="0"/>
          <a:chOff x="0" y="0"/>
          <a:chExt cx="0" cy="0"/>
        </a:xfrm>
      </p:grpSpPr>
      <p:sp>
        <p:nvSpPr>
          <p:cNvPr id="96" name="Google Shape;96;p30"/>
          <p:cNvSpPr txBox="1"/>
          <p:nvPr>
            <p:ph type="title"/>
          </p:nvPr>
        </p:nvSpPr>
        <p:spPr>
          <a:xfrm>
            <a:off x="3111783" y="1038639"/>
            <a:ext cx="2920500" cy="9375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700"/>
              <a:buFont typeface="Montserrat"/>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7" name="Google Shape;97;p30"/>
          <p:cNvSpPr/>
          <p:nvPr>
            <p:ph idx="2" type="pic"/>
          </p:nvPr>
        </p:nvSpPr>
        <p:spPr>
          <a:xfrm>
            <a:off x="1285874" y="587184"/>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8" name="Google Shape;98;p30"/>
          <p:cNvSpPr/>
          <p:nvPr>
            <p:ph idx="3" type="pic"/>
          </p:nvPr>
        </p:nvSpPr>
        <p:spPr>
          <a:xfrm>
            <a:off x="6336507" y="587183"/>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9" name="Google Shape;99;p30"/>
          <p:cNvSpPr/>
          <p:nvPr>
            <p:ph idx="4" type="pic"/>
          </p:nvPr>
        </p:nvSpPr>
        <p:spPr>
          <a:xfrm>
            <a:off x="1285874"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0" name="Google Shape;100;p30"/>
          <p:cNvSpPr/>
          <p:nvPr>
            <p:ph idx="5" type="pic"/>
          </p:nvPr>
        </p:nvSpPr>
        <p:spPr>
          <a:xfrm>
            <a:off x="6336507"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500"/>
                                        <p:tgtEl>
                                          <p:spTgt spid="97"/>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500"/>
                                        <p:tgtEl>
                                          <p:spTgt spid="98"/>
                                        </p:tgtEl>
                                      </p:cBhvr>
                                    </p:animEffect>
                                  </p:childTnLst>
                                </p:cTn>
                              </p:par>
                              <p:par>
                                <p:cTn fill="hold" nodeType="with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500"/>
                                        <p:tgtEl>
                                          <p:spTgt spid="99"/>
                                        </p:tgtEl>
                                      </p:cBhvr>
                                    </p:animEffect>
                                  </p:childTnLst>
                                </p:cTn>
                              </p:par>
                              <p:par>
                                <p:cTn fill="hold" nodeType="with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500"/>
                                        <p:tgtEl>
                                          <p:spTgt spid="1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6_Custom Layout">
  <p:cSld name="136_Custom Layout">
    <p:spTree>
      <p:nvGrpSpPr>
        <p:cNvPr id="101" name="Shape 101"/>
        <p:cNvGrpSpPr/>
        <p:nvPr/>
      </p:nvGrpSpPr>
      <p:grpSpPr>
        <a:xfrm>
          <a:off x="0" y="0"/>
          <a:ext cx="0" cy="0"/>
          <a:chOff x="0" y="0"/>
          <a:chExt cx="0" cy="0"/>
        </a:xfrm>
      </p:grpSpPr>
      <p:sp>
        <p:nvSpPr>
          <p:cNvPr id="102" name="Google Shape;102;p3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3" name="Google Shape;103;p31"/>
          <p:cNvSpPr/>
          <p:nvPr>
            <p:ph idx="2" type="pic"/>
          </p:nvPr>
        </p:nvSpPr>
        <p:spPr>
          <a:xfrm>
            <a:off x="1674018"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4" name="Google Shape;104;p31"/>
          <p:cNvSpPr/>
          <p:nvPr>
            <p:ph idx="3" type="pic"/>
          </p:nvPr>
        </p:nvSpPr>
        <p:spPr>
          <a:xfrm>
            <a:off x="5123023"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5" name="Google Shape;105;p31"/>
          <p:cNvSpPr/>
          <p:nvPr>
            <p:ph idx="4" type="pic"/>
          </p:nvPr>
        </p:nvSpPr>
        <p:spPr>
          <a:xfrm>
            <a:off x="3398521"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6" name="Google Shape;106;p31"/>
          <p:cNvSpPr/>
          <p:nvPr>
            <p:ph idx="5" type="pic"/>
          </p:nvPr>
        </p:nvSpPr>
        <p:spPr>
          <a:xfrm>
            <a:off x="6847526"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500"/>
                                        <p:tgtEl>
                                          <p:spTgt spid="103"/>
                                        </p:tgtEl>
                                      </p:cBhvr>
                                    </p:animEffect>
                                  </p:childTnLst>
                                </p:cTn>
                              </p:par>
                              <p:par>
                                <p:cTn fill="hold" nodeType="withEffect" presetClass="entr" presetID="10" presetSubtype="0">
                                  <p:stCondLst>
                                    <p:cond delay="250"/>
                                  </p:stCondLst>
                                  <p:childTnLst>
                                    <p:set>
                                      <p:cBhvr>
                                        <p:cTn dur="1" fill="hold">
                                          <p:stCondLst>
                                            <p:cond delay="0"/>
                                          </p:stCondLst>
                                        </p:cTn>
                                        <p:tgtEl>
                                          <p:spTgt spid="105"/>
                                        </p:tgtEl>
                                        <p:attrNameLst>
                                          <p:attrName>style.visibility</p:attrName>
                                        </p:attrNameLst>
                                      </p:cBhvr>
                                      <p:to>
                                        <p:strVal val="visible"/>
                                      </p:to>
                                    </p:set>
                                    <p:animEffect filter="fade" transition="in">
                                      <p:cBhvr>
                                        <p:cTn dur="500"/>
                                        <p:tgtEl>
                                          <p:spTgt spid="105"/>
                                        </p:tgtEl>
                                      </p:cBhvr>
                                    </p:animEffect>
                                  </p:childTnLst>
                                </p:cTn>
                              </p:par>
                              <p:par>
                                <p:cTn fill="hold" nodeType="withEffect" presetClass="entr" presetID="10" presetSubtype="0">
                                  <p:stCondLst>
                                    <p:cond delay="500"/>
                                  </p:stCondLst>
                                  <p:childTnLst>
                                    <p:set>
                                      <p:cBhvr>
                                        <p:cTn dur="1" fill="hold">
                                          <p:stCondLst>
                                            <p:cond delay="0"/>
                                          </p:stCondLst>
                                        </p:cTn>
                                        <p:tgtEl>
                                          <p:spTgt spid="104"/>
                                        </p:tgtEl>
                                        <p:attrNameLst>
                                          <p:attrName>style.visibility</p:attrName>
                                        </p:attrNameLst>
                                      </p:cBhvr>
                                      <p:to>
                                        <p:strVal val="visible"/>
                                      </p:to>
                                    </p:set>
                                    <p:animEffect filter="fade" transition="in">
                                      <p:cBhvr>
                                        <p:cTn dur="500"/>
                                        <p:tgtEl>
                                          <p:spTgt spid="104"/>
                                        </p:tgtEl>
                                      </p:cBhvr>
                                    </p:animEffect>
                                  </p:childTnLst>
                                </p:cTn>
                              </p:par>
                              <p:par>
                                <p:cTn fill="hold" nodeType="withEffect" presetClass="entr" presetID="10" presetSubtype="0">
                                  <p:stCondLst>
                                    <p:cond delay="750"/>
                                  </p:stCondLst>
                                  <p:childTnLst>
                                    <p:set>
                                      <p:cBhvr>
                                        <p:cTn dur="1" fill="hold">
                                          <p:stCondLst>
                                            <p:cond delay="0"/>
                                          </p:stCondLst>
                                        </p:cTn>
                                        <p:tgtEl>
                                          <p:spTgt spid="106"/>
                                        </p:tgtEl>
                                        <p:attrNameLst>
                                          <p:attrName>style.visibility</p:attrName>
                                        </p:attrNameLst>
                                      </p:cBhvr>
                                      <p:to>
                                        <p:strVal val="visible"/>
                                      </p:to>
                                    </p:set>
                                    <p:animEffect filter="fade" transition="in">
                                      <p:cBhvr>
                                        <p:cTn dur="500"/>
                                        <p:tgtEl>
                                          <p:spTgt spid="1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3_Custom Layout">
  <p:cSld name="43_Custom Layout">
    <p:spTree>
      <p:nvGrpSpPr>
        <p:cNvPr id="107" name="Shape 107"/>
        <p:cNvGrpSpPr/>
        <p:nvPr/>
      </p:nvGrpSpPr>
      <p:grpSpPr>
        <a:xfrm>
          <a:off x="0" y="0"/>
          <a:ext cx="0" cy="0"/>
          <a:chOff x="0" y="0"/>
          <a:chExt cx="0" cy="0"/>
        </a:xfrm>
      </p:grpSpPr>
      <p:sp>
        <p:nvSpPr>
          <p:cNvPr id="108" name="Google Shape;108;p32"/>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9" name="Google Shape;109;p32"/>
          <p:cNvSpPr/>
          <p:nvPr>
            <p:ph idx="2" type="pic"/>
          </p:nvPr>
        </p:nvSpPr>
        <p:spPr>
          <a:xfrm>
            <a:off x="1521618" y="2085432"/>
            <a:ext cx="1512000" cy="15120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0" name="Google Shape;110;p32"/>
          <p:cNvSpPr/>
          <p:nvPr>
            <p:ph idx="3" type="pic"/>
          </p:nvPr>
        </p:nvSpPr>
        <p:spPr>
          <a:xfrm>
            <a:off x="462159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1" name="Google Shape;111;p32"/>
          <p:cNvSpPr/>
          <p:nvPr>
            <p:ph idx="4" type="pic"/>
          </p:nvPr>
        </p:nvSpPr>
        <p:spPr>
          <a:xfrm>
            <a:off x="617158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2" name="Google Shape;112;p32"/>
          <p:cNvSpPr/>
          <p:nvPr>
            <p:ph idx="5" type="pic"/>
          </p:nvPr>
        </p:nvSpPr>
        <p:spPr>
          <a:xfrm>
            <a:off x="7721580"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3" name="Google Shape;113;p32"/>
          <p:cNvSpPr/>
          <p:nvPr>
            <p:ph idx="6" type="pic"/>
          </p:nvPr>
        </p:nvSpPr>
        <p:spPr>
          <a:xfrm>
            <a:off x="1521618"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4" name="Google Shape;114;p32"/>
          <p:cNvSpPr/>
          <p:nvPr>
            <p:ph idx="7" type="pic"/>
          </p:nvPr>
        </p:nvSpPr>
        <p:spPr>
          <a:xfrm>
            <a:off x="307160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5" name="Google Shape;115;p32"/>
          <p:cNvSpPr/>
          <p:nvPr>
            <p:ph idx="8" type="pic"/>
          </p:nvPr>
        </p:nvSpPr>
        <p:spPr>
          <a:xfrm>
            <a:off x="462159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6" name="Google Shape;116;p32"/>
          <p:cNvSpPr/>
          <p:nvPr>
            <p:ph idx="9" type="pic"/>
          </p:nvPr>
        </p:nvSpPr>
        <p:spPr>
          <a:xfrm>
            <a:off x="617158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7" name="Google Shape;117;p32"/>
          <p:cNvSpPr/>
          <p:nvPr>
            <p:ph idx="13" type="pic"/>
          </p:nvPr>
        </p:nvSpPr>
        <p:spPr>
          <a:xfrm>
            <a:off x="7721580"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8" name="Google Shape;118;p32"/>
          <p:cNvSpPr/>
          <p:nvPr>
            <p:ph idx="14" type="pic"/>
          </p:nvPr>
        </p:nvSpPr>
        <p:spPr>
          <a:xfrm>
            <a:off x="3071609" y="2085432"/>
            <a:ext cx="1512000" cy="15120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500"/>
                                        <p:tgtEl>
                                          <p:spTgt spid="109"/>
                                        </p:tgtEl>
                                      </p:cBhvr>
                                    </p:animEffect>
                                  </p:childTnLst>
                                </p:cTn>
                              </p:par>
                              <p:par>
                                <p:cTn fill="hold" nodeType="withEffect" presetClass="entr" presetID="10" presetSubtype="0">
                                  <p:stCondLst>
                                    <p:cond delay="600"/>
                                  </p:stCondLst>
                                  <p:childTnLst>
                                    <p:set>
                                      <p:cBhvr>
                                        <p:cTn dur="1" fill="hold">
                                          <p:stCondLst>
                                            <p:cond delay="0"/>
                                          </p:stCondLst>
                                        </p:cTn>
                                        <p:tgtEl>
                                          <p:spTgt spid="110"/>
                                        </p:tgtEl>
                                        <p:attrNameLst>
                                          <p:attrName>style.visibility</p:attrName>
                                        </p:attrNameLst>
                                      </p:cBhvr>
                                      <p:to>
                                        <p:strVal val="visible"/>
                                      </p:to>
                                    </p:set>
                                    <p:animEffect filter="fade" transition="in">
                                      <p:cBhvr>
                                        <p:cTn dur="500"/>
                                        <p:tgtEl>
                                          <p:spTgt spid="110"/>
                                        </p:tgtEl>
                                      </p:cBhvr>
                                    </p:animEffect>
                                  </p:childTnLst>
                                </p:cTn>
                              </p:par>
                              <p:par>
                                <p:cTn fill="hold" nodeType="withEffect" presetClass="entr" presetID="10" presetSubtype="0">
                                  <p:stCondLst>
                                    <p:cond delay="900"/>
                                  </p:stCondLst>
                                  <p:childTnLst>
                                    <p:set>
                                      <p:cBhvr>
                                        <p:cTn dur="1" fill="hold">
                                          <p:stCondLst>
                                            <p:cond delay="0"/>
                                          </p:stCondLst>
                                        </p:cTn>
                                        <p:tgtEl>
                                          <p:spTgt spid="111"/>
                                        </p:tgtEl>
                                        <p:attrNameLst>
                                          <p:attrName>style.visibility</p:attrName>
                                        </p:attrNameLst>
                                      </p:cBhvr>
                                      <p:to>
                                        <p:strVal val="visible"/>
                                      </p:to>
                                    </p:set>
                                    <p:animEffect filter="fade" transition="in">
                                      <p:cBhvr>
                                        <p:cTn dur="500"/>
                                        <p:tgtEl>
                                          <p:spTgt spid="111"/>
                                        </p:tgtEl>
                                      </p:cBhvr>
                                    </p:animEffect>
                                  </p:childTnLst>
                                </p:cTn>
                              </p:par>
                              <p:par>
                                <p:cTn fill="hold" nodeType="withEffect" presetClass="entr" presetID="10" presetSubtype="0">
                                  <p:stCondLst>
                                    <p:cond delay="1200"/>
                                  </p:stCondLst>
                                  <p:childTnLst>
                                    <p:set>
                                      <p:cBhvr>
                                        <p:cTn dur="1" fill="hold">
                                          <p:stCondLst>
                                            <p:cond delay="0"/>
                                          </p:stCondLst>
                                        </p:cTn>
                                        <p:tgtEl>
                                          <p:spTgt spid="112"/>
                                        </p:tgtEl>
                                        <p:attrNameLst>
                                          <p:attrName>style.visibility</p:attrName>
                                        </p:attrNameLst>
                                      </p:cBhvr>
                                      <p:to>
                                        <p:strVal val="visible"/>
                                      </p:to>
                                    </p:set>
                                    <p:animEffect filter="fade" transition="in">
                                      <p:cBhvr>
                                        <p:cTn dur="500"/>
                                        <p:tgtEl>
                                          <p:spTgt spid="112"/>
                                        </p:tgtEl>
                                      </p:cBhvr>
                                    </p:animEffect>
                                  </p:childTnLst>
                                </p:cTn>
                              </p:par>
                              <p:par>
                                <p:cTn fill="hold" nodeType="withEffect" presetClass="entr" presetID="10" presetSubtype="0">
                                  <p:stCondLst>
                                    <p:cond delay="1500"/>
                                  </p:stCondLst>
                                  <p:childTnLst>
                                    <p:set>
                                      <p:cBhvr>
                                        <p:cTn dur="1" fill="hold">
                                          <p:stCondLst>
                                            <p:cond delay="0"/>
                                          </p:stCondLst>
                                        </p:cTn>
                                        <p:tgtEl>
                                          <p:spTgt spid="113"/>
                                        </p:tgtEl>
                                        <p:attrNameLst>
                                          <p:attrName>style.visibility</p:attrName>
                                        </p:attrNameLst>
                                      </p:cBhvr>
                                      <p:to>
                                        <p:strVal val="visible"/>
                                      </p:to>
                                    </p:set>
                                    <p:animEffect filter="fade" transition="in">
                                      <p:cBhvr>
                                        <p:cTn dur="500"/>
                                        <p:tgtEl>
                                          <p:spTgt spid="113"/>
                                        </p:tgtEl>
                                      </p:cBhvr>
                                    </p:animEffect>
                                  </p:childTnLst>
                                </p:cTn>
                              </p:par>
                              <p:par>
                                <p:cTn fill="hold" nodeType="withEffect" presetClass="entr" presetID="10" presetSubtype="0">
                                  <p:stCondLst>
                                    <p:cond delay="1800"/>
                                  </p:stCondLst>
                                  <p:childTnLst>
                                    <p:set>
                                      <p:cBhvr>
                                        <p:cTn dur="1" fill="hold">
                                          <p:stCondLst>
                                            <p:cond delay="0"/>
                                          </p:stCondLst>
                                        </p:cTn>
                                        <p:tgtEl>
                                          <p:spTgt spid="114"/>
                                        </p:tgtEl>
                                        <p:attrNameLst>
                                          <p:attrName>style.visibility</p:attrName>
                                        </p:attrNameLst>
                                      </p:cBhvr>
                                      <p:to>
                                        <p:strVal val="visible"/>
                                      </p:to>
                                    </p:set>
                                    <p:animEffect filter="fade" transition="in">
                                      <p:cBhvr>
                                        <p:cTn dur="500"/>
                                        <p:tgtEl>
                                          <p:spTgt spid="114"/>
                                        </p:tgtEl>
                                      </p:cBhvr>
                                    </p:animEffect>
                                  </p:childTnLst>
                                </p:cTn>
                              </p:par>
                              <p:par>
                                <p:cTn fill="hold" nodeType="withEffect" presetClass="entr" presetID="10" presetSubtype="0">
                                  <p:stCondLst>
                                    <p:cond delay="2100"/>
                                  </p:stCondLst>
                                  <p:childTnLst>
                                    <p:set>
                                      <p:cBhvr>
                                        <p:cTn dur="1" fill="hold">
                                          <p:stCondLst>
                                            <p:cond delay="0"/>
                                          </p:stCondLst>
                                        </p:cTn>
                                        <p:tgtEl>
                                          <p:spTgt spid="115"/>
                                        </p:tgtEl>
                                        <p:attrNameLst>
                                          <p:attrName>style.visibility</p:attrName>
                                        </p:attrNameLst>
                                      </p:cBhvr>
                                      <p:to>
                                        <p:strVal val="visible"/>
                                      </p:to>
                                    </p:set>
                                    <p:animEffect filter="fade" transition="in">
                                      <p:cBhvr>
                                        <p:cTn dur="500"/>
                                        <p:tgtEl>
                                          <p:spTgt spid="115"/>
                                        </p:tgtEl>
                                      </p:cBhvr>
                                    </p:animEffect>
                                  </p:childTnLst>
                                </p:cTn>
                              </p:par>
                              <p:par>
                                <p:cTn fill="hold" nodeType="withEffect" presetClass="entr" presetID="10" presetSubtype="0">
                                  <p:stCondLst>
                                    <p:cond delay="2400"/>
                                  </p:stCondLst>
                                  <p:childTnLst>
                                    <p:set>
                                      <p:cBhvr>
                                        <p:cTn dur="1" fill="hold">
                                          <p:stCondLst>
                                            <p:cond delay="0"/>
                                          </p:stCondLst>
                                        </p:cTn>
                                        <p:tgtEl>
                                          <p:spTgt spid="116"/>
                                        </p:tgtEl>
                                        <p:attrNameLst>
                                          <p:attrName>style.visibility</p:attrName>
                                        </p:attrNameLst>
                                      </p:cBhvr>
                                      <p:to>
                                        <p:strVal val="visible"/>
                                      </p:to>
                                    </p:set>
                                    <p:animEffect filter="fade" transition="in">
                                      <p:cBhvr>
                                        <p:cTn dur="500"/>
                                        <p:tgtEl>
                                          <p:spTgt spid="116"/>
                                        </p:tgtEl>
                                      </p:cBhvr>
                                    </p:animEffect>
                                  </p:childTnLst>
                                </p:cTn>
                              </p:par>
                              <p:par>
                                <p:cTn fill="hold" nodeType="withEffect" presetClass="entr" presetID="10" presetSubtype="0">
                                  <p:stCondLst>
                                    <p:cond delay="2700"/>
                                  </p:stCondLst>
                                  <p:childTnLst>
                                    <p:set>
                                      <p:cBhvr>
                                        <p:cTn dur="1" fill="hold">
                                          <p:stCondLst>
                                            <p:cond delay="0"/>
                                          </p:stCondLst>
                                        </p:cTn>
                                        <p:tgtEl>
                                          <p:spTgt spid="117"/>
                                        </p:tgtEl>
                                        <p:attrNameLst>
                                          <p:attrName>style.visibility</p:attrName>
                                        </p:attrNameLst>
                                      </p:cBhvr>
                                      <p:to>
                                        <p:strVal val="visible"/>
                                      </p:to>
                                    </p:set>
                                    <p:animEffect filter="fade" transition="in">
                                      <p:cBhvr>
                                        <p:cTn dur="500"/>
                                        <p:tgtEl>
                                          <p:spTgt spid="117"/>
                                        </p:tgtEl>
                                      </p:cBhvr>
                                    </p:animEffect>
                                  </p:childTnLst>
                                </p:cTn>
                              </p:par>
                              <p:par>
                                <p:cTn fill="hold" nodeType="withEffect" presetClass="entr" presetID="10" presetSubtype="0">
                                  <p:stCondLst>
                                    <p:cond delay="300"/>
                                  </p:stCondLst>
                                  <p:childTnLst>
                                    <p:set>
                                      <p:cBhvr>
                                        <p:cTn dur="1" fill="hold">
                                          <p:stCondLst>
                                            <p:cond delay="0"/>
                                          </p:stCondLst>
                                        </p:cTn>
                                        <p:tgtEl>
                                          <p:spTgt spid="118"/>
                                        </p:tgtEl>
                                        <p:attrNameLst>
                                          <p:attrName>style.visibility</p:attrName>
                                        </p:attrNameLst>
                                      </p:cBhvr>
                                      <p:to>
                                        <p:strVal val="visible"/>
                                      </p:to>
                                    </p:set>
                                    <p:animEffect filter="fade" transition="in">
                                      <p:cBhvr>
                                        <p:cTn dur="5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4_Custom Layout">
  <p:cSld name="44_Custom Layout">
    <p:spTree>
      <p:nvGrpSpPr>
        <p:cNvPr id="119" name="Shape 119"/>
        <p:cNvGrpSpPr/>
        <p:nvPr/>
      </p:nvGrpSpPr>
      <p:grpSpPr>
        <a:xfrm>
          <a:off x="0" y="0"/>
          <a:ext cx="0" cy="0"/>
          <a:chOff x="0" y="0"/>
          <a:chExt cx="0" cy="0"/>
        </a:xfrm>
      </p:grpSpPr>
      <p:sp>
        <p:nvSpPr>
          <p:cNvPr id="120" name="Google Shape;120;p33"/>
          <p:cNvSpPr txBox="1"/>
          <p:nvPr>
            <p:ph type="title"/>
          </p:nvPr>
        </p:nvSpPr>
        <p:spPr>
          <a:xfrm>
            <a:off x="1521618" y="710026"/>
            <a:ext cx="2324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21" name="Google Shape;121;p33"/>
          <p:cNvSpPr/>
          <p:nvPr>
            <p:ph idx="2" type="pic"/>
          </p:nvPr>
        </p:nvSpPr>
        <p:spPr>
          <a:xfrm>
            <a:off x="4035688"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2" name="Google Shape;122;p33"/>
          <p:cNvSpPr/>
          <p:nvPr>
            <p:ph idx="3" type="pic"/>
          </p:nvPr>
        </p:nvSpPr>
        <p:spPr>
          <a:xfrm>
            <a:off x="5673602"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3" name="Google Shape;123;p33"/>
          <p:cNvSpPr/>
          <p:nvPr>
            <p:ph idx="4" type="pic"/>
          </p:nvPr>
        </p:nvSpPr>
        <p:spPr>
          <a:xfrm>
            <a:off x="7311515"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4" name="Google Shape;124;p33"/>
          <p:cNvSpPr/>
          <p:nvPr>
            <p:ph idx="5" type="pic"/>
          </p:nvPr>
        </p:nvSpPr>
        <p:spPr>
          <a:xfrm>
            <a:off x="239777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5" name="Google Shape;125;p33"/>
          <p:cNvSpPr/>
          <p:nvPr>
            <p:ph idx="6" type="pic"/>
          </p:nvPr>
        </p:nvSpPr>
        <p:spPr>
          <a:xfrm>
            <a:off x="4035688"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6" name="Google Shape;126;p33"/>
          <p:cNvSpPr/>
          <p:nvPr>
            <p:ph idx="7" type="pic"/>
          </p:nvPr>
        </p:nvSpPr>
        <p:spPr>
          <a:xfrm>
            <a:off x="5673602"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7" name="Google Shape;127;p33"/>
          <p:cNvSpPr/>
          <p:nvPr>
            <p:ph idx="8" type="pic"/>
          </p:nvPr>
        </p:nvSpPr>
        <p:spPr>
          <a:xfrm>
            <a:off x="731151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600"/>
                                  </p:stCondLst>
                                  <p:childTnLst>
                                    <p:set>
                                      <p:cBhvr>
                                        <p:cTn dur="1" fill="hold">
                                          <p:stCondLst>
                                            <p:cond delay="0"/>
                                          </p:stCondLst>
                                        </p:cTn>
                                        <p:tgtEl>
                                          <p:spTgt spid="121"/>
                                        </p:tgtEl>
                                        <p:attrNameLst>
                                          <p:attrName>style.visibility</p:attrName>
                                        </p:attrNameLst>
                                      </p:cBhvr>
                                      <p:to>
                                        <p:strVal val="visible"/>
                                      </p:to>
                                    </p:set>
                                    <p:animEffect filter="fade" transition="in">
                                      <p:cBhvr>
                                        <p:cTn dur="500"/>
                                        <p:tgtEl>
                                          <p:spTgt spid="121"/>
                                        </p:tgtEl>
                                      </p:cBhvr>
                                    </p:animEffect>
                                  </p:childTnLst>
                                </p:cTn>
                              </p:par>
                              <p:par>
                                <p:cTn fill="hold" nodeType="withEffect" presetClass="entr" presetID="10" presetSubtype="0">
                                  <p:stCondLst>
                                    <p:cond delay="900"/>
                                  </p:stCondLst>
                                  <p:childTnLst>
                                    <p:set>
                                      <p:cBhvr>
                                        <p:cTn dur="1" fill="hold">
                                          <p:stCondLst>
                                            <p:cond delay="0"/>
                                          </p:stCondLst>
                                        </p:cTn>
                                        <p:tgtEl>
                                          <p:spTgt spid="122"/>
                                        </p:tgtEl>
                                        <p:attrNameLst>
                                          <p:attrName>style.visibility</p:attrName>
                                        </p:attrNameLst>
                                      </p:cBhvr>
                                      <p:to>
                                        <p:strVal val="visible"/>
                                      </p:to>
                                    </p:set>
                                    <p:animEffect filter="fade" transition="in">
                                      <p:cBhvr>
                                        <p:cTn dur="500"/>
                                        <p:tgtEl>
                                          <p:spTgt spid="122"/>
                                        </p:tgtEl>
                                      </p:cBhvr>
                                    </p:animEffect>
                                  </p:childTnLst>
                                </p:cTn>
                              </p:par>
                              <p:par>
                                <p:cTn fill="hold" nodeType="withEffect" presetClass="entr" presetID="10" presetSubtype="0">
                                  <p:stCondLst>
                                    <p:cond delay="1200"/>
                                  </p:stCondLst>
                                  <p:childTnLst>
                                    <p:set>
                                      <p:cBhvr>
                                        <p:cTn dur="1" fill="hold">
                                          <p:stCondLst>
                                            <p:cond delay="0"/>
                                          </p:stCondLst>
                                        </p:cTn>
                                        <p:tgtEl>
                                          <p:spTgt spid="123"/>
                                        </p:tgtEl>
                                        <p:attrNameLst>
                                          <p:attrName>style.visibility</p:attrName>
                                        </p:attrNameLst>
                                      </p:cBhvr>
                                      <p:to>
                                        <p:strVal val="visible"/>
                                      </p:to>
                                    </p:set>
                                    <p:animEffect filter="fade" transition="in">
                                      <p:cBhvr>
                                        <p:cTn dur="500"/>
                                        <p:tgtEl>
                                          <p:spTgt spid="123"/>
                                        </p:tgtEl>
                                      </p:cBhvr>
                                    </p:animEffect>
                                  </p:childTnLst>
                                </p:cTn>
                              </p:par>
                              <p:par>
                                <p:cTn fill="hold" nodeType="withEffect" presetClass="entr" presetID="10" presetSubtype="0">
                                  <p:stCondLst>
                                    <p:cond delay="1800"/>
                                  </p:stCondLst>
                                  <p:childTnLst>
                                    <p:set>
                                      <p:cBhvr>
                                        <p:cTn dur="1" fill="hold">
                                          <p:stCondLst>
                                            <p:cond delay="0"/>
                                          </p:stCondLst>
                                        </p:cTn>
                                        <p:tgtEl>
                                          <p:spTgt spid="124"/>
                                        </p:tgtEl>
                                        <p:attrNameLst>
                                          <p:attrName>style.visibility</p:attrName>
                                        </p:attrNameLst>
                                      </p:cBhvr>
                                      <p:to>
                                        <p:strVal val="visible"/>
                                      </p:to>
                                    </p:set>
                                    <p:animEffect filter="fade" transition="in">
                                      <p:cBhvr>
                                        <p:cTn dur="500"/>
                                        <p:tgtEl>
                                          <p:spTgt spid="124"/>
                                        </p:tgtEl>
                                      </p:cBhvr>
                                    </p:animEffect>
                                  </p:childTnLst>
                                </p:cTn>
                              </p:par>
                              <p:par>
                                <p:cTn fill="hold" nodeType="withEffect" presetClass="entr" presetID="10" presetSubtype="0">
                                  <p:stCondLst>
                                    <p:cond delay="2100"/>
                                  </p:stCondLst>
                                  <p:childTnLst>
                                    <p:set>
                                      <p:cBhvr>
                                        <p:cTn dur="1" fill="hold">
                                          <p:stCondLst>
                                            <p:cond delay="0"/>
                                          </p:stCondLst>
                                        </p:cTn>
                                        <p:tgtEl>
                                          <p:spTgt spid="125"/>
                                        </p:tgtEl>
                                        <p:attrNameLst>
                                          <p:attrName>style.visibility</p:attrName>
                                        </p:attrNameLst>
                                      </p:cBhvr>
                                      <p:to>
                                        <p:strVal val="visible"/>
                                      </p:to>
                                    </p:set>
                                    <p:animEffect filter="fade" transition="in">
                                      <p:cBhvr>
                                        <p:cTn dur="500"/>
                                        <p:tgtEl>
                                          <p:spTgt spid="125"/>
                                        </p:tgtEl>
                                      </p:cBhvr>
                                    </p:animEffect>
                                  </p:childTnLst>
                                </p:cTn>
                              </p:par>
                              <p:par>
                                <p:cTn fill="hold" nodeType="withEffect" presetClass="entr" presetID="10" presetSubtype="0">
                                  <p:stCondLst>
                                    <p:cond delay="2400"/>
                                  </p:stCondLst>
                                  <p:childTnLst>
                                    <p:set>
                                      <p:cBhvr>
                                        <p:cTn dur="1" fill="hold">
                                          <p:stCondLst>
                                            <p:cond delay="0"/>
                                          </p:stCondLst>
                                        </p:cTn>
                                        <p:tgtEl>
                                          <p:spTgt spid="126"/>
                                        </p:tgtEl>
                                        <p:attrNameLst>
                                          <p:attrName>style.visibility</p:attrName>
                                        </p:attrNameLst>
                                      </p:cBhvr>
                                      <p:to>
                                        <p:strVal val="visible"/>
                                      </p:to>
                                    </p:set>
                                    <p:animEffect filter="fade" transition="in">
                                      <p:cBhvr>
                                        <p:cTn dur="500"/>
                                        <p:tgtEl>
                                          <p:spTgt spid="126"/>
                                        </p:tgtEl>
                                      </p:cBhvr>
                                    </p:animEffect>
                                  </p:childTnLst>
                                </p:cTn>
                              </p:par>
                              <p:par>
                                <p:cTn fill="hold" nodeType="withEffect" presetClass="entr" presetID="10" presetSubtype="0">
                                  <p:stCondLst>
                                    <p:cond delay="2700"/>
                                  </p:stCondLst>
                                  <p:childTnLst>
                                    <p:set>
                                      <p:cBhvr>
                                        <p:cTn dur="1" fill="hold">
                                          <p:stCondLst>
                                            <p:cond delay="0"/>
                                          </p:stCondLst>
                                        </p:cTn>
                                        <p:tgtEl>
                                          <p:spTgt spid="127"/>
                                        </p:tgtEl>
                                        <p:attrNameLst>
                                          <p:attrName>style.visibility</p:attrName>
                                        </p:attrNameLst>
                                      </p:cBhvr>
                                      <p:to>
                                        <p:strVal val="visible"/>
                                      </p:to>
                                    </p:set>
                                    <p:animEffect filter="fade" transition="in">
                                      <p:cBhvr>
                                        <p:cTn dur="500"/>
                                        <p:tgtEl>
                                          <p:spTgt spid="1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_Custom Layout">
  <p:cSld name="32_Custom Layout">
    <p:spTree>
      <p:nvGrpSpPr>
        <p:cNvPr id="128" name="Shape 128"/>
        <p:cNvGrpSpPr/>
        <p:nvPr/>
      </p:nvGrpSpPr>
      <p:grpSpPr>
        <a:xfrm>
          <a:off x="0" y="0"/>
          <a:ext cx="0" cy="0"/>
          <a:chOff x="0" y="0"/>
          <a:chExt cx="0" cy="0"/>
        </a:xfrm>
      </p:grpSpPr>
      <p:sp>
        <p:nvSpPr>
          <p:cNvPr id="129" name="Google Shape;129;p34"/>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0" name="Google Shape;130;p34"/>
          <p:cNvSpPr/>
          <p:nvPr>
            <p:ph idx="2" type="pic"/>
          </p:nvPr>
        </p:nvSpPr>
        <p:spPr>
          <a:xfrm>
            <a:off x="4564381" y="426720"/>
            <a:ext cx="45798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1" name="Google Shape;131;p34"/>
          <p:cNvSpPr/>
          <p:nvPr>
            <p:ph idx="3" type="pic"/>
          </p:nvPr>
        </p:nvSpPr>
        <p:spPr>
          <a:xfrm>
            <a:off x="2293620" y="3429000"/>
            <a:ext cx="38022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500"/>
                                        <p:tgtEl>
                                          <p:spTgt spid="131"/>
                                        </p:tgtEl>
                                      </p:cBhvr>
                                    </p:animEffect>
                                  </p:childTnLst>
                                </p:cTn>
                              </p:par>
                              <p:par>
                                <p:cTn fill="hold" nodeType="withEffect" presetClass="entr" presetID="10" presetSubtype="0">
                                  <p:stCondLst>
                                    <p:cond delay="1000"/>
                                  </p:stCondLst>
                                  <p:childTnLst>
                                    <p:set>
                                      <p:cBhvr>
                                        <p:cTn dur="1" fill="hold">
                                          <p:stCondLst>
                                            <p:cond delay="0"/>
                                          </p:stCondLst>
                                        </p:cTn>
                                        <p:tgtEl>
                                          <p:spTgt spid="130"/>
                                        </p:tgtEl>
                                        <p:attrNameLst>
                                          <p:attrName>style.visibility</p:attrName>
                                        </p:attrNameLst>
                                      </p:cBhvr>
                                      <p:to>
                                        <p:strVal val="visible"/>
                                      </p:to>
                                    </p:set>
                                    <p:animEffect filter="fade" transition="in">
                                      <p:cBhvr>
                                        <p:cTn dur="500"/>
                                        <p:tgtEl>
                                          <p:spTgt spid="1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_Custom Layout">
  <p:cSld name="33_Custom Layout">
    <p:spTree>
      <p:nvGrpSpPr>
        <p:cNvPr id="132" name="Shape 132"/>
        <p:cNvGrpSpPr/>
        <p:nvPr/>
      </p:nvGrpSpPr>
      <p:grpSpPr>
        <a:xfrm>
          <a:off x="0" y="0"/>
          <a:ext cx="0" cy="0"/>
          <a:chOff x="0" y="0"/>
          <a:chExt cx="0" cy="0"/>
        </a:xfrm>
      </p:grpSpPr>
      <p:sp>
        <p:nvSpPr>
          <p:cNvPr id="133" name="Google Shape;133;p35"/>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4" name="Google Shape;134;p35"/>
          <p:cNvSpPr/>
          <p:nvPr>
            <p:ph idx="2" type="pic"/>
          </p:nvPr>
        </p:nvSpPr>
        <p:spPr>
          <a:xfrm>
            <a:off x="1266776" y="2137947"/>
            <a:ext cx="38022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34"/>
                                        </p:tgtEl>
                                        <p:attrNameLst>
                                          <p:attrName>style.visibility</p:attrName>
                                        </p:attrNameLst>
                                      </p:cBhvr>
                                      <p:to>
                                        <p:strVal val="visible"/>
                                      </p:to>
                                    </p:set>
                                    <p:animEffect filter="fade" transition="in">
                                      <p:cBhvr>
                                        <p:cTn dur="500"/>
                                        <p:tgtEl>
                                          <p:spTgt spid="1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1_Custom Layout">
  <p:cSld name="91_Custom Layout">
    <p:spTree>
      <p:nvGrpSpPr>
        <p:cNvPr id="135" name="Shape 135"/>
        <p:cNvGrpSpPr/>
        <p:nvPr/>
      </p:nvGrpSpPr>
      <p:grpSpPr>
        <a:xfrm>
          <a:off x="0" y="0"/>
          <a:ext cx="0" cy="0"/>
          <a:chOff x="0" y="0"/>
          <a:chExt cx="0" cy="0"/>
        </a:xfrm>
      </p:grpSpPr>
      <p:sp>
        <p:nvSpPr>
          <p:cNvPr id="136" name="Google Shape;136;p36"/>
          <p:cNvSpPr txBox="1"/>
          <p:nvPr>
            <p:ph type="title"/>
          </p:nvPr>
        </p:nvSpPr>
        <p:spPr>
          <a:xfrm>
            <a:off x="1521618" y="409057"/>
            <a:ext cx="7334400" cy="981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7" name="Google Shape;137;p36"/>
          <p:cNvSpPr/>
          <p:nvPr>
            <p:ph idx="2" type="pic"/>
          </p:nvPr>
        </p:nvSpPr>
        <p:spPr>
          <a:xfrm>
            <a:off x="1600957"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8" name="Google Shape;138;p36"/>
          <p:cNvSpPr/>
          <p:nvPr>
            <p:ph idx="3" type="pic"/>
          </p:nvPr>
        </p:nvSpPr>
        <p:spPr>
          <a:xfrm>
            <a:off x="4078818"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9" name="Google Shape;139;p36"/>
          <p:cNvSpPr/>
          <p:nvPr>
            <p:ph idx="4" type="pic"/>
          </p:nvPr>
        </p:nvSpPr>
        <p:spPr>
          <a:xfrm>
            <a:off x="6556679"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500"/>
                                        <p:tgtEl>
                                          <p:spTgt spid="137"/>
                                        </p:tgtEl>
                                      </p:cBhvr>
                                    </p:animEffect>
                                  </p:childTnLst>
                                </p:cTn>
                              </p:par>
                              <p:par>
                                <p:cTn fill="hold" nodeType="withEffect" presetClass="entr" presetID="10" presetSubtype="0">
                                  <p:stCondLst>
                                    <p:cond delay="500"/>
                                  </p:stCondLst>
                                  <p:childTnLst>
                                    <p:set>
                                      <p:cBhvr>
                                        <p:cTn dur="1" fill="hold">
                                          <p:stCondLst>
                                            <p:cond delay="0"/>
                                          </p:stCondLst>
                                        </p:cTn>
                                        <p:tgtEl>
                                          <p:spTgt spid="138"/>
                                        </p:tgtEl>
                                        <p:attrNameLst>
                                          <p:attrName>style.visibility</p:attrName>
                                        </p:attrNameLst>
                                      </p:cBhvr>
                                      <p:to>
                                        <p:strVal val="visible"/>
                                      </p:to>
                                    </p:set>
                                    <p:animEffect filter="fade" transition="in">
                                      <p:cBhvr>
                                        <p:cTn dur="500"/>
                                        <p:tgtEl>
                                          <p:spTgt spid="138"/>
                                        </p:tgtEl>
                                      </p:cBhvr>
                                    </p:animEffect>
                                  </p:childTnLst>
                                </p:cTn>
                              </p:par>
                              <p:par>
                                <p:cTn fill="hold" nodeType="withEffect" presetClass="entr" presetID="10" presetSubtype="0">
                                  <p:stCondLst>
                                    <p:cond delay="900"/>
                                  </p:stCondLst>
                                  <p:childTnLst>
                                    <p:set>
                                      <p:cBhvr>
                                        <p:cTn dur="1" fill="hold">
                                          <p:stCondLst>
                                            <p:cond delay="0"/>
                                          </p:stCondLst>
                                        </p:cTn>
                                        <p:tgtEl>
                                          <p:spTgt spid="139"/>
                                        </p:tgtEl>
                                        <p:attrNameLst>
                                          <p:attrName>style.visibility</p:attrName>
                                        </p:attrNameLst>
                                      </p:cBhvr>
                                      <p:to>
                                        <p:strVal val="visible"/>
                                      </p:to>
                                    </p:set>
                                    <p:animEffect filter="fade" transition="in">
                                      <p:cBhvr>
                                        <p:cTn dur="5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140" name="Shape 140"/>
        <p:cNvGrpSpPr/>
        <p:nvPr/>
      </p:nvGrpSpPr>
      <p:grpSpPr>
        <a:xfrm>
          <a:off x="0" y="0"/>
          <a:ext cx="0" cy="0"/>
          <a:chOff x="0" y="0"/>
          <a:chExt cx="0" cy="0"/>
        </a:xfrm>
      </p:grpSpPr>
      <p:sp>
        <p:nvSpPr>
          <p:cNvPr id="141" name="Google Shape;141;p37"/>
          <p:cNvSpPr txBox="1"/>
          <p:nvPr>
            <p:ph type="title"/>
          </p:nvPr>
        </p:nvSpPr>
        <p:spPr>
          <a:xfrm>
            <a:off x="1521618" y="710026"/>
            <a:ext cx="30003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2" name="Google Shape;142;p37"/>
          <p:cNvSpPr/>
          <p:nvPr>
            <p:ph idx="2" type="pic"/>
          </p:nvPr>
        </p:nvSpPr>
        <p:spPr>
          <a:xfrm>
            <a:off x="5334001" y="885194"/>
            <a:ext cx="2793300" cy="3373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5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_Title Slide">
  <p:cSld name="40_Title Slide">
    <p:spTree>
      <p:nvGrpSpPr>
        <p:cNvPr id="143" name="Shape 143"/>
        <p:cNvGrpSpPr/>
        <p:nvPr/>
      </p:nvGrpSpPr>
      <p:grpSpPr>
        <a:xfrm>
          <a:off x="0" y="0"/>
          <a:ext cx="0" cy="0"/>
          <a:chOff x="0" y="0"/>
          <a:chExt cx="0" cy="0"/>
        </a:xfrm>
      </p:grpSpPr>
      <p:sp>
        <p:nvSpPr>
          <p:cNvPr id="144" name="Google Shape;144;p38"/>
          <p:cNvSpPr txBox="1"/>
          <p:nvPr>
            <p:ph type="title"/>
          </p:nvPr>
        </p:nvSpPr>
        <p:spPr>
          <a:xfrm>
            <a:off x="1343025" y="782144"/>
            <a:ext cx="6458100" cy="3717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400"/>
              <a:buFont typeface="Arial"/>
              <a:buNone/>
              <a:defRPr b="0" i="0" sz="24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guide id="3" pos="846">
          <p15:clr>
            <a:srgbClr val="FBAE40"/>
          </p15:clr>
        </p15:guide>
        <p15:guide id="4" pos="4914">
          <p15:clr>
            <a:srgbClr val="FBAE40"/>
          </p15:clr>
        </p15:guide>
        <p15:guide id="5" orient="horz" pos="360">
          <p15:clr>
            <a:srgbClr val="FBAE40"/>
          </p15:clr>
        </p15:guide>
        <p15:guide id="6" orient="horz" pos="28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_Custom Layout">
  <p:cSld name="27_Custom Layout 2">
    <p:spTree>
      <p:nvGrpSpPr>
        <p:cNvPr id="145" name="Shape 145"/>
        <p:cNvGrpSpPr/>
        <p:nvPr/>
      </p:nvGrpSpPr>
      <p:grpSpPr>
        <a:xfrm>
          <a:off x="0" y="0"/>
          <a:ext cx="0" cy="0"/>
          <a:chOff x="0" y="0"/>
          <a:chExt cx="0" cy="0"/>
        </a:xfrm>
      </p:grpSpPr>
      <p:sp>
        <p:nvSpPr>
          <p:cNvPr id="146" name="Google Shape;146;p39"/>
          <p:cNvSpPr txBox="1"/>
          <p:nvPr>
            <p:ph type="title"/>
          </p:nvPr>
        </p:nvSpPr>
        <p:spPr>
          <a:xfrm>
            <a:off x="1130884" y="710026"/>
            <a:ext cx="61509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46"/>
                                        </p:tgtEl>
                                        <p:attrNameLst>
                                          <p:attrName>style.visibility</p:attrName>
                                        </p:attrNameLst>
                                      </p:cBhvr>
                                      <p:to>
                                        <p:strVal val="visible"/>
                                      </p:to>
                                    </p:set>
                                    <p:anim calcmode="lin" valueType="num">
                                      <p:cBhvr additive="base">
                                        <p:cTn dur="1000"/>
                                        <p:tgtEl>
                                          <p:spTgt spid="14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0_Custom Layout">
  <p:cSld name="80_Custom Layout">
    <p:spTree>
      <p:nvGrpSpPr>
        <p:cNvPr id="147" name="Shape 147"/>
        <p:cNvGrpSpPr/>
        <p:nvPr/>
      </p:nvGrpSpPr>
      <p:grpSpPr>
        <a:xfrm>
          <a:off x="0" y="0"/>
          <a:ext cx="0" cy="0"/>
          <a:chOff x="0" y="0"/>
          <a:chExt cx="0" cy="0"/>
        </a:xfrm>
      </p:grpSpPr>
      <p:sp>
        <p:nvSpPr>
          <p:cNvPr id="148" name="Google Shape;148;p4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9" name="Google Shape;149;p40"/>
          <p:cNvSpPr/>
          <p:nvPr>
            <p:ph idx="2" type="pic"/>
          </p:nvPr>
        </p:nvSpPr>
        <p:spPr>
          <a:xfrm>
            <a:off x="6093617" y="0"/>
            <a:ext cx="30504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149"/>
                                        </p:tgtEl>
                                        <p:attrNameLst>
                                          <p:attrName>style.visibility</p:attrName>
                                        </p:attrNameLst>
                                      </p:cBhvr>
                                      <p:to>
                                        <p:strVal val="visible"/>
                                      </p:to>
                                    </p:set>
                                    <p:animEffect filter="fade" transition="in">
                                      <p:cBhvr>
                                        <p:cTn dur="5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50" name="Shape 150"/>
        <p:cNvGrpSpPr/>
        <p:nvPr/>
      </p:nvGrpSpPr>
      <p:grpSpPr>
        <a:xfrm>
          <a:off x="0" y="0"/>
          <a:ext cx="0" cy="0"/>
          <a:chOff x="0" y="0"/>
          <a:chExt cx="0" cy="0"/>
        </a:xfrm>
      </p:grpSpPr>
      <p:sp>
        <p:nvSpPr>
          <p:cNvPr id="151" name="Google Shape;151;p4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52" name="Google Shape;152;p41"/>
          <p:cNvSpPr/>
          <p:nvPr>
            <p:ph idx="2" type="pic"/>
          </p:nvPr>
        </p:nvSpPr>
        <p:spPr>
          <a:xfrm>
            <a:off x="6861303" y="0"/>
            <a:ext cx="22827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5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3" name="Shape 153"/>
        <p:cNvGrpSpPr/>
        <p:nvPr/>
      </p:nvGrpSpPr>
      <p:grpSpPr>
        <a:xfrm>
          <a:off x="0" y="0"/>
          <a:ext cx="0" cy="0"/>
          <a:chOff x="0" y="0"/>
          <a:chExt cx="0" cy="0"/>
        </a:xfrm>
      </p:grpSpPr>
      <p:sp>
        <p:nvSpPr>
          <p:cNvPr id="154" name="Google Shape;154;p42"/>
          <p:cNvSpPr txBox="1"/>
          <p:nvPr>
            <p:ph type="ctrTitle"/>
          </p:nvPr>
        </p:nvSpPr>
        <p:spPr>
          <a:xfrm>
            <a:off x="311708" y="744575"/>
            <a:ext cx="8520600" cy="2052600"/>
          </a:xfrm>
          <a:prstGeom prst="rect">
            <a:avLst/>
          </a:prstGeom>
        </p:spPr>
        <p:txBody>
          <a:bodyPr anchorCtr="0" anchor="b" bIns="0" lIns="0" spcFirstLastPara="1" rIns="0" wrap="square" tIns="144000">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5" name="Google Shape;155;p42"/>
          <p:cNvSpPr txBox="1"/>
          <p:nvPr>
            <p:ph idx="1" type="subTitle"/>
          </p:nvPr>
        </p:nvSpPr>
        <p:spPr>
          <a:xfrm>
            <a:off x="311700" y="2834125"/>
            <a:ext cx="8520600" cy="792600"/>
          </a:xfrm>
          <a:prstGeom prst="rect">
            <a:avLst/>
          </a:prstGeom>
        </p:spPr>
        <p:txBody>
          <a:bodyPr anchorCtr="0" anchor="t" bIns="0" lIns="0" spcFirstLastPara="1" rIns="0" wrap="square" tIns="0">
            <a:normAutofit/>
          </a:bodyPr>
          <a:lstStyle>
            <a:lvl1pPr lvl="0" rtl="0" algn="ctr">
              <a:lnSpc>
                <a:spcPct val="100000"/>
              </a:lnSpc>
              <a:spcBef>
                <a:spcPts val="800"/>
              </a:spcBef>
              <a:spcAft>
                <a:spcPts val="0"/>
              </a:spcAft>
              <a:buSzPts val="2800"/>
              <a:buNone/>
              <a:defRPr sz="2800"/>
            </a:lvl1pPr>
            <a:lvl2pPr lvl="1" rtl="0" algn="ctr">
              <a:lnSpc>
                <a:spcPct val="100000"/>
              </a:lnSpc>
              <a:spcBef>
                <a:spcPts val="400"/>
              </a:spcBef>
              <a:spcAft>
                <a:spcPts val="0"/>
              </a:spcAft>
              <a:buSzPts val="2800"/>
              <a:buNone/>
              <a:defRPr sz="2800"/>
            </a:lvl2pPr>
            <a:lvl3pPr lvl="2" rtl="0" algn="ctr">
              <a:lnSpc>
                <a:spcPct val="100000"/>
              </a:lnSpc>
              <a:spcBef>
                <a:spcPts val="400"/>
              </a:spcBef>
              <a:spcAft>
                <a:spcPts val="0"/>
              </a:spcAft>
              <a:buSzPts val="2800"/>
              <a:buNone/>
              <a:defRPr sz="2800"/>
            </a:lvl3pPr>
            <a:lvl4pPr lvl="3" rtl="0" algn="ctr">
              <a:lnSpc>
                <a:spcPct val="100000"/>
              </a:lnSpc>
              <a:spcBef>
                <a:spcPts val="400"/>
              </a:spcBef>
              <a:spcAft>
                <a:spcPts val="0"/>
              </a:spcAft>
              <a:buSzPts val="2800"/>
              <a:buNone/>
              <a:defRPr sz="2800"/>
            </a:lvl4pPr>
            <a:lvl5pPr lvl="4" rtl="0" algn="ctr">
              <a:lnSpc>
                <a:spcPct val="100000"/>
              </a:lnSpc>
              <a:spcBef>
                <a:spcPts val="400"/>
              </a:spcBef>
              <a:spcAft>
                <a:spcPts val="0"/>
              </a:spcAft>
              <a:buSzPts val="2800"/>
              <a:buNone/>
              <a:defRPr sz="2800"/>
            </a:lvl5pPr>
            <a:lvl6pPr lvl="5" rtl="0" algn="ctr">
              <a:lnSpc>
                <a:spcPct val="100000"/>
              </a:lnSpc>
              <a:spcBef>
                <a:spcPts val="400"/>
              </a:spcBef>
              <a:spcAft>
                <a:spcPts val="0"/>
              </a:spcAft>
              <a:buSzPts val="2800"/>
              <a:buNone/>
              <a:defRPr sz="2800"/>
            </a:lvl6pPr>
            <a:lvl7pPr lvl="6" rtl="0" algn="ctr">
              <a:lnSpc>
                <a:spcPct val="100000"/>
              </a:lnSpc>
              <a:spcBef>
                <a:spcPts val="400"/>
              </a:spcBef>
              <a:spcAft>
                <a:spcPts val="0"/>
              </a:spcAft>
              <a:buSzPts val="2800"/>
              <a:buNone/>
              <a:defRPr sz="2800"/>
            </a:lvl7pPr>
            <a:lvl8pPr lvl="7" rtl="0" algn="ctr">
              <a:lnSpc>
                <a:spcPct val="100000"/>
              </a:lnSpc>
              <a:spcBef>
                <a:spcPts val="400"/>
              </a:spcBef>
              <a:spcAft>
                <a:spcPts val="0"/>
              </a:spcAft>
              <a:buSzPts val="2800"/>
              <a:buNone/>
              <a:defRPr sz="2800"/>
            </a:lvl8pPr>
            <a:lvl9pPr lvl="8" rtl="0" algn="ctr">
              <a:lnSpc>
                <a:spcPct val="100000"/>
              </a:lnSpc>
              <a:spcBef>
                <a:spcPts val="400"/>
              </a:spcBef>
              <a:spcAft>
                <a:spcPts val="0"/>
              </a:spcAft>
              <a:buSzPts val="2800"/>
              <a:buNone/>
              <a:defRPr sz="2800"/>
            </a:lvl9pPr>
          </a:lstStyle>
          <a:p/>
        </p:txBody>
      </p:sp>
      <p:sp>
        <p:nvSpPr>
          <p:cNvPr id="156" name="Google Shape;156;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0.xml"/><Relationship Id="rId22" Type="http://schemas.openxmlformats.org/officeDocument/2006/relationships/slideLayout" Target="../slideLayouts/slideLayout32.xml"/><Relationship Id="rId21" Type="http://schemas.openxmlformats.org/officeDocument/2006/relationships/slideLayout" Target="../slideLayouts/slideLayout31.xml"/><Relationship Id="rId24" Type="http://schemas.openxmlformats.org/officeDocument/2006/relationships/slideLayout" Target="../slideLayouts/slideLayout34.xml"/><Relationship Id="rId23" Type="http://schemas.openxmlformats.org/officeDocument/2006/relationships/slideLayout" Target="../slideLayouts/slideLayout33.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26" Type="http://schemas.openxmlformats.org/officeDocument/2006/relationships/slideLayout" Target="../slideLayouts/slideLayout36.xml"/><Relationship Id="rId25" Type="http://schemas.openxmlformats.org/officeDocument/2006/relationships/slideLayout" Target="../slideLayouts/slideLayout35.xml"/><Relationship Id="rId28" Type="http://schemas.openxmlformats.org/officeDocument/2006/relationships/slideLayout" Target="../slideLayouts/slideLayout38.xml"/><Relationship Id="rId27" Type="http://schemas.openxmlformats.org/officeDocument/2006/relationships/slideLayout" Target="../slideLayouts/slideLayout37.xml"/><Relationship Id="rId5" Type="http://schemas.openxmlformats.org/officeDocument/2006/relationships/slideLayout" Target="../slideLayouts/slideLayout15.xml"/><Relationship Id="rId6" Type="http://schemas.openxmlformats.org/officeDocument/2006/relationships/slideLayout" Target="../slideLayouts/slideLayout16.xml"/><Relationship Id="rId29" Type="http://schemas.openxmlformats.org/officeDocument/2006/relationships/slideLayout" Target="../slideLayouts/slideLayout39.xml"/><Relationship Id="rId7" Type="http://schemas.openxmlformats.org/officeDocument/2006/relationships/slideLayout" Target="../slideLayouts/slideLayout17.xml"/><Relationship Id="rId8" Type="http://schemas.openxmlformats.org/officeDocument/2006/relationships/slideLayout" Target="../slideLayouts/slideLayout18.xml"/><Relationship Id="rId31" Type="http://schemas.openxmlformats.org/officeDocument/2006/relationships/theme" Target="../theme/theme2.xml"/><Relationship Id="rId30" Type="http://schemas.openxmlformats.org/officeDocument/2006/relationships/slideLayout" Target="../slideLayouts/slideLayout40.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9" Type="http://schemas.openxmlformats.org/officeDocument/2006/relationships/slideLayout" Target="../slideLayouts/slideLayout29.xml"/><Relationship Id="rId1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2CC"/>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marR="0" rtl="0" algn="l">
              <a:lnSpc>
                <a:spcPct val="80000"/>
              </a:lnSpc>
              <a:spcBef>
                <a:spcPts val="0"/>
              </a:spcBef>
              <a:spcAft>
                <a:spcPts val="0"/>
              </a:spcAft>
              <a:buClr>
                <a:schemeClr val="dk1"/>
              </a:buClr>
              <a:buSzPts val="2700"/>
              <a:buFont typeface="Montserrat"/>
              <a:buNone/>
              <a:defRPr b="1" i="0" sz="2700" u="none" cap="none" strike="noStrike">
                <a:solidFill>
                  <a:schemeClr val="dk1"/>
                </a:solidFill>
                <a:latin typeface="Montserrat"/>
                <a:ea typeface="Montserrat"/>
                <a:cs typeface="Montserrat"/>
                <a:sym typeface="Montserrat"/>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52" name="Google Shape;52;p13"/>
          <p:cNvSpPr txBox="1"/>
          <p:nvPr>
            <p:ph idx="1" type="body"/>
          </p:nvPr>
        </p:nvSpPr>
        <p:spPr>
          <a:xfrm>
            <a:off x="1521618" y="1885950"/>
            <a:ext cx="6864600" cy="2571900"/>
          </a:xfrm>
          <a:prstGeom prst="rect">
            <a:avLst/>
          </a:prstGeom>
          <a:noFill/>
          <a:ln>
            <a:noFill/>
          </a:ln>
        </p:spPr>
        <p:txBody>
          <a:bodyPr anchorCtr="0" anchor="t" bIns="0" lIns="0" spcFirstLastPara="1" rIns="0" wrap="square" tIns="0">
            <a:normAutofit/>
          </a:bodyPr>
          <a:lstStyle>
            <a:lvl1pPr indent="-228600" lvl="0" marL="457200" marR="0" rtl="0" algn="l">
              <a:lnSpc>
                <a:spcPct val="150000"/>
              </a:lnSpc>
              <a:spcBef>
                <a:spcPts val="800"/>
              </a:spcBef>
              <a:spcAft>
                <a:spcPts val="0"/>
              </a:spcAft>
              <a:buClr>
                <a:schemeClr val="dk1"/>
              </a:buClr>
              <a:buSzPts val="2100"/>
              <a:buFont typeface="Arial"/>
              <a:buNone/>
              <a:defRPr b="0" i="0" sz="2100" u="none" cap="none" strike="noStrike">
                <a:solidFill>
                  <a:schemeClr val="dk1"/>
                </a:solidFill>
                <a:latin typeface="Open Sans"/>
                <a:ea typeface="Open Sans"/>
                <a:cs typeface="Open Sans"/>
                <a:sym typeface="Open Sans"/>
              </a:defRPr>
            </a:lvl1pPr>
            <a:lvl2pPr indent="-228600" lvl="1" marL="914400"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indent="-228600" lvl="2" marL="1371600"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indent="-228600" lvl="3" marL="18288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indent="-228600" lvl="4" marL="22860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3" name="Google Shape;53;p13"/>
          <p:cNvSpPr/>
          <p:nvPr/>
        </p:nvSpPr>
        <p:spPr>
          <a:xfrm>
            <a:off x="0" y="4718602"/>
            <a:ext cx="753000" cy="424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54" name="Google Shape;54;p13"/>
          <p:cNvSpPr txBox="1"/>
          <p:nvPr/>
        </p:nvSpPr>
        <p:spPr>
          <a:xfrm>
            <a:off x="0" y="4782171"/>
            <a:ext cx="753000" cy="2739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fld id="{00000000-1234-1234-1234-123412341234}" type="slidenum">
              <a:rPr b="1" i="0" lang="en" sz="600" u="none" cap="none" strike="noStrike">
                <a:solidFill>
                  <a:schemeClr val="dk1"/>
                </a:solidFill>
                <a:latin typeface="Open Sans SemiBold"/>
                <a:ea typeface="Open Sans SemiBold"/>
                <a:cs typeface="Open Sans SemiBold"/>
                <a:sym typeface="Open Sans SemiBold"/>
              </a:rPr>
              <a:t>‹#›</a:t>
            </a:fld>
            <a:endParaRPr b="1" i="0" sz="600" u="none" cap="none" strike="noStrike">
              <a:solidFill>
                <a:schemeClr val="dk1"/>
              </a:solidFill>
              <a:latin typeface="Open Sans SemiBold"/>
              <a:ea typeface="Open Sans SemiBold"/>
              <a:cs typeface="Open Sans SemiBold"/>
              <a:sym typeface="Open Sans SemiBold"/>
            </a:endParaRPr>
          </a:p>
        </p:txBody>
      </p:sp>
      <p:pic>
        <p:nvPicPr>
          <p:cNvPr id="55" name="Google Shape;55;p13"/>
          <p:cNvPicPr preferRelativeResize="0"/>
          <p:nvPr/>
        </p:nvPicPr>
        <p:blipFill rotWithShape="1">
          <a:blip r:embed="rId1">
            <a:alphaModFix/>
          </a:blip>
          <a:srcRect b="0" l="0" r="0" t="0"/>
          <a:stretch/>
        </p:blipFill>
        <p:spPr>
          <a:xfrm>
            <a:off x="281335" y="169772"/>
            <a:ext cx="738994" cy="22265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 id="2147483687" r:id="rId30"/>
  </p:sldLayoutIdLs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1"/>
                                        </p:tgtEl>
                                        <p:attrNameLst>
                                          <p:attrName>style.visibility</p:attrName>
                                        </p:attrNameLst>
                                      </p:cBhvr>
                                      <p:to>
                                        <p:strVal val="visible"/>
                                      </p:to>
                                    </p:set>
                                    <p:anim calcmode="lin" valueType="num">
                                      <p:cBhvr additive="base">
                                        <p:cTn dur="1000"/>
                                        <p:tgtEl>
                                          <p:spTgt spid="5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F26B43"/>
          </p15:clr>
        </p15:guide>
        <p15:guide id="2" orient="horz" pos="1620">
          <p15:clr>
            <a:srgbClr val="F26B43"/>
          </p15:clr>
        </p15:guide>
        <p15:guide id="3" orient="horz" pos="259">
          <p15:clr>
            <a:srgbClr val="F26B43"/>
          </p15:clr>
        </p15:guide>
        <p15:guide id="4" orient="horz" pos="2964">
          <p15:clr>
            <a:srgbClr val="F26B43"/>
          </p15:clr>
        </p15:guide>
        <p15:guide id="5" pos="481">
          <p15:clr>
            <a:srgbClr val="F26B43"/>
          </p15:clr>
        </p15:guide>
        <p15:guide id="6" pos="5279">
          <p15:clr>
            <a:srgbClr val="F26B43"/>
          </p15:clr>
        </p15:guide>
        <p15:guide id="7" pos="175">
          <p15:clr>
            <a:srgbClr val="F26B43"/>
          </p15:clr>
        </p15:guide>
        <p15:guide id="8" pos="5760">
          <p15:clr>
            <a:srgbClr val="F26B43"/>
          </p15:clr>
        </p15:guide>
        <p15:guide id="9" orient="horz" pos="89">
          <p15:clr>
            <a:srgbClr val="F26B43"/>
          </p15:clr>
        </p15:guide>
        <p15:guide id="10" orient="horz" pos="3240">
          <p15:clr>
            <a:srgbClr val="F26B43"/>
          </p15:clr>
        </p15:guide>
        <p15:guide id="11" pos="958">
          <p15:clr>
            <a:srgbClr val="F26B43"/>
          </p15:clr>
        </p15:guide>
        <p15:guide id="12" orient="horz" pos="532">
          <p15:clr>
            <a:srgbClr val="F26B43"/>
          </p15:clr>
        </p15:guide>
        <p15:guide id="13" pos="143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xml"/><Relationship Id="rId3" Type="http://schemas.openxmlformats.org/officeDocument/2006/relationships/image" Target="../media/image1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hyperlink" Target="http://www.youtube.com/watch?v=_bZi-34IFxs" TargetMode="External"/><Relationship Id="rId4" Type="http://schemas.openxmlformats.org/officeDocument/2006/relationships/image" Target="../media/image9.jpg"/><Relationship Id="rId5" Type="http://schemas.openxmlformats.org/officeDocument/2006/relationships/hyperlink" Target="https://wordwall.net/ru/resource/36453534"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hyperlink" Target="http://www.youtube.com/watch?v=BxPy_-cl4mY" TargetMode="External"/><Relationship Id="rId4"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hyperlink" Target="http://www.youtube.com/watch?v=BxPy_-cl4mY" TargetMode="External"/><Relationship Id="rId4"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hyperlink" Target="https://wordwall.net/resource/38340646/strong-action-verbs-for-cv" TargetMode="External"/><Relationship Id="rId4" Type="http://schemas.openxmlformats.org/officeDocument/2006/relationships/hyperlink" Target="https://wordwall.net/resource/38340646/strong-action-verbs-for-cv" TargetMode="External"/><Relationship Id="rId5" Type="http://schemas.openxmlformats.org/officeDocument/2006/relationships/hyperlink" Target="https://wordwall.net/resource/38340646/strong-action-verbs-for-cv" TargetMode="External"/><Relationship Id="rId6" Type="http://schemas.openxmlformats.org/officeDocument/2006/relationships/hyperlink" Target="https://wordwall.net/resource/38340646/strong-action-verbs-for-cv" TargetMode="External"/><Relationship Id="rId7" Type="http://schemas.openxmlformats.org/officeDocument/2006/relationships/hyperlink" Target="https://wordwall.net/resource/38340646/strong-action-verbs-for-cv" TargetMode="External"/><Relationship Id="rId8"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https://wordwall.net/uk/resource/62328741" TargetMode="Externa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4.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11.png"/><Relationship Id="rId4" Type="http://schemas.openxmlformats.org/officeDocument/2006/relationships/hyperlink" Target="https://wordwall.net/resource/38639649"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hyperlink" Target="https://insightglobal.com/blog/hard-skills-vs-soft-skill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hyperlink" Target="https://youtu.be/_bZi-34IFxs" TargetMode="External"/><Relationship Id="rId4" Type="http://schemas.openxmlformats.org/officeDocument/2006/relationships/hyperlink" Target="https://youtu.be/BxPy_-cl4mY" TargetMode="External"/><Relationship Id="rId5" Type="http://schemas.openxmlformats.org/officeDocument/2006/relationships/hyperlink" Target="https://youtu.be/324pojjHOhI"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62" name="Google Shape;162;p43"/>
          <p:cNvSpPr txBox="1"/>
          <p:nvPr/>
        </p:nvSpPr>
        <p:spPr>
          <a:xfrm>
            <a:off x="5051075" y="1803300"/>
            <a:ext cx="3548100" cy="1536900"/>
          </a:xfrm>
          <a:prstGeom prst="rect">
            <a:avLst/>
          </a:prstGeom>
          <a:noFill/>
          <a:ln>
            <a:noFill/>
          </a:ln>
        </p:spPr>
        <p:txBody>
          <a:bodyPr anchorCtr="0" anchor="ctr" bIns="91425" lIns="0" spcFirstLastPara="1" rIns="91425" wrap="square" tIns="91425">
            <a:noAutofit/>
          </a:bodyPr>
          <a:lstStyle/>
          <a:p>
            <a:pPr indent="0" lvl="0" marL="0" rtl="0" algn="l">
              <a:lnSpc>
                <a:spcPct val="80000"/>
              </a:lnSpc>
              <a:spcBef>
                <a:spcPts val="0"/>
              </a:spcBef>
              <a:spcAft>
                <a:spcPts val="0"/>
              </a:spcAft>
              <a:buNone/>
            </a:pPr>
            <a:r>
              <a:rPr b="1" lang="en" sz="3200">
                <a:latin typeface="Montserrat"/>
                <a:ea typeface="Montserrat"/>
                <a:cs typeface="Montserrat"/>
                <a:sym typeface="Montserrat"/>
              </a:rPr>
              <a:t>Daria Solodey</a:t>
            </a:r>
            <a:endParaRPr b="1" sz="3200">
              <a:latin typeface="Montserrat"/>
              <a:ea typeface="Montserrat"/>
              <a:cs typeface="Montserrat"/>
              <a:sym typeface="Montserrat"/>
            </a:endParaRPr>
          </a:p>
          <a:p>
            <a:pPr indent="0" lvl="0" marL="0" rtl="0" algn="l">
              <a:spcBef>
                <a:spcPts val="1000"/>
              </a:spcBef>
              <a:spcAft>
                <a:spcPts val="0"/>
              </a:spcAft>
              <a:buClr>
                <a:srgbClr val="FEFFFF"/>
              </a:buClr>
              <a:buSzPts val="1600"/>
              <a:buFont typeface="Montserrat"/>
              <a:buNone/>
            </a:pPr>
            <a:r>
              <a:rPr lang="en" sz="1700">
                <a:latin typeface="Montserrat"/>
                <a:ea typeface="Montserrat"/>
                <a:cs typeface="Montserrat"/>
                <a:sym typeface="Montserrat"/>
              </a:rPr>
              <a:t>Methodologist, course creator, English teacher</a:t>
            </a:r>
            <a:endParaRPr b="1" sz="3200">
              <a:latin typeface="Montserrat"/>
              <a:ea typeface="Montserrat"/>
              <a:cs typeface="Montserrat"/>
              <a:sym typeface="Montserrat"/>
            </a:endParaRPr>
          </a:p>
        </p:txBody>
      </p:sp>
      <p:pic>
        <p:nvPicPr>
          <p:cNvPr id="163" name="Google Shape;163;p43"/>
          <p:cNvPicPr preferRelativeResize="0"/>
          <p:nvPr/>
        </p:nvPicPr>
        <p:blipFill rotWithShape="1">
          <a:blip r:embed="rId3">
            <a:alphaModFix/>
          </a:blip>
          <a:srcRect b="12393" l="0" r="0" t="12401"/>
          <a:stretch/>
        </p:blipFill>
        <p:spPr>
          <a:xfrm>
            <a:off x="1275225" y="699750"/>
            <a:ext cx="3317700" cy="3744000"/>
          </a:xfrm>
          <a:prstGeom prst="rect">
            <a:avLst/>
          </a:prstGeom>
          <a:solidFill>
            <a:srgbClr val="F0F0F0"/>
          </a:solidFill>
          <a:ln>
            <a:noFill/>
          </a:ln>
          <a:effectLst>
            <a:outerShdw blurRad="762000" rotWithShape="0" algn="t" dir="5400000" dist="254000">
              <a:srgbClr val="000000">
                <a:alpha val="298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pic>
        <p:nvPicPr>
          <p:cNvPr descr="Check out these top ten resume skills here: https://go.indeed.com/top-resume-skills&#10;&#10;Adding skills to your resume is a small change that makes it much easier for recruiters to quickly identify your key strengths and qualifications. So, if you have customer service skills, communication skills, or leadership skills, go ahead and list them. If you're not sure what skills to add, we provide examples of the top hard skills and soft skills to put on a resume, like computer programming and interpersonal skills. Remember, the smallest moves are sometimes the smartest! &#10;&#10;Here are a few quick resume tips:&#10;1. Employers want the right mix of both hard and soft skills. Learn more about the difference between hard and soft skills: https://go.indeed.com/soft-vs-hard-skills&#10;2. Soft skills can be applied to any job and include skills like customer service, leadership, problem solving, and organization. &#10;3. Hard skills are technical knowledge or training gained through education or past career experiences.&#10;4. Employers pay special attention to skills listed on your resume. Make sure that you're only highlighting the right skills: https://go.indeed.com/what-to-not-include-resume&#10;&#10;Watch more episodes of Smart &amp; Small: https://www.youtube.com/watch?v=_bZi-34IFxs&amp;list=PL6qIzGkkiXFFGIZ09uOBn4JAGYdooXxfP&#10;&#10;Search for your next job: https://www.indeed.com/&#10;&#10;Indeed is the world's #1 job site*, with over 250 million unique visitors** every month from over 60 different countries. We provide free access to search and apply for jobs, post your resume, research companies, and compare salaries. Every day, we connect millions of people to new opportunities. On our YouTube channel, you’ll find tips and personal stories to help you take the next step in your job search.&#10;&#10;The information in this video is provided as a courtesy. Indeed is not a legal advisor and does not guarantee job interviews or offers.&#10;&#10;*Comscore, Total Visits, March 2020&#10;**Google Analytics, Unique Visitors, February 2020&#10;#resume #resumeskills" id="233" name="Google Shape;233;p52" title="Top Resume Skills">
            <a:hlinkClick r:id="rId3"/>
          </p:cNvPr>
          <p:cNvPicPr preferRelativeResize="0"/>
          <p:nvPr/>
        </p:nvPicPr>
        <p:blipFill>
          <a:blip r:embed="rId4">
            <a:alphaModFix/>
          </a:blip>
          <a:stretch>
            <a:fillRect/>
          </a:stretch>
        </p:blipFill>
        <p:spPr>
          <a:xfrm>
            <a:off x="3568425" y="470425"/>
            <a:ext cx="5530726" cy="4148050"/>
          </a:xfrm>
          <a:prstGeom prst="rect">
            <a:avLst/>
          </a:prstGeom>
          <a:noFill/>
          <a:ln>
            <a:noFill/>
          </a:ln>
        </p:spPr>
      </p:pic>
      <p:sp>
        <p:nvSpPr>
          <p:cNvPr id="234" name="Google Shape;234;p52"/>
          <p:cNvSpPr txBox="1"/>
          <p:nvPr/>
        </p:nvSpPr>
        <p:spPr>
          <a:xfrm>
            <a:off x="1174625" y="53400"/>
            <a:ext cx="6638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accent1"/>
                </a:solidFill>
                <a:latin typeface="Montserrat ExtraBold"/>
                <a:ea typeface="Montserrat ExtraBold"/>
                <a:cs typeface="Montserrat ExtraBold"/>
                <a:sym typeface="Montserrat ExtraBold"/>
              </a:rPr>
              <a:t>Watch the video and answer the questions</a:t>
            </a:r>
            <a:endParaRPr sz="1800">
              <a:solidFill>
                <a:schemeClr val="accent1"/>
              </a:solidFill>
              <a:latin typeface="Montserrat ExtraBold"/>
              <a:ea typeface="Montserrat ExtraBold"/>
              <a:cs typeface="Montserrat ExtraBold"/>
              <a:sym typeface="Montserrat ExtraBold"/>
            </a:endParaRPr>
          </a:p>
        </p:txBody>
      </p:sp>
      <p:sp>
        <p:nvSpPr>
          <p:cNvPr id="235" name="Google Shape;235;p52"/>
          <p:cNvSpPr txBox="1"/>
          <p:nvPr/>
        </p:nvSpPr>
        <p:spPr>
          <a:xfrm>
            <a:off x="0" y="1140817"/>
            <a:ext cx="3621900" cy="23397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Font typeface="Montserrat"/>
              <a:buAutoNum type="arabicPeriod"/>
            </a:pPr>
            <a:r>
              <a:rPr lang="en">
                <a:latin typeface="Montserrat"/>
                <a:ea typeface="Montserrat"/>
                <a:cs typeface="Montserrat"/>
                <a:sym typeface="Montserrat"/>
              </a:rPr>
              <a:t>What skills do employers want you to have?</a:t>
            </a:r>
            <a:endParaRPr>
              <a:latin typeface="Montserrat"/>
              <a:ea typeface="Montserrat"/>
              <a:cs typeface="Montserrat"/>
              <a:sym typeface="Montserrat"/>
            </a:endParaRPr>
          </a:p>
          <a:p>
            <a:pPr indent="-317500" lvl="0" marL="457200" rtl="0" algn="l">
              <a:lnSpc>
                <a:spcPct val="150000"/>
              </a:lnSpc>
              <a:spcBef>
                <a:spcPts val="0"/>
              </a:spcBef>
              <a:spcAft>
                <a:spcPts val="0"/>
              </a:spcAft>
              <a:buSzPts val="1400"/>
              <a:buFont typeface="Montserrat"/>
              <a:buAutoNum type="arabicPeriod"/>
            </a:pPr>
            <a:r>
              <a:rPr lang="en">
                <a:latin typeface="Montserrat"/>
                <a:ea typeface="Montserrat"/>
                <a:cs typeface="Montserrat"/>
                <a:sym typeface="Montserrat"/>
              </a:rPr>
              <a:t>Which examples of soft/hard skills do you remember from the video?</a:t>
            </a:r>
            <a:endParaRPr>
              <a:latin typeface="Montserrat"/>
              <a:ea typeface="Montserrat"/>
              <a:cs typeface="Montserrat"/>
              <a:sym typeface="Montserrat"/>
            </a:endParaRPr>
          </a:p>
          <a:p>
            <a:pPr indent="-317500" lvl="0" marL="457200" rtl="0" algn="l">
              <a:lnSpc>
                <a:spcPct val="150000"/>
              </a:lnSpc>
              <a:spcBef>
                <a:spcPts val="0"/>
              </a:spcBef>
              <a:spcAft>
                <a:spcPts val="0"/>
              </a:spcAft>
              <a:buSzPts val="1400"/>
              <a:buFont typeface="Montserrat"/>
              <a:buAutoNum type="arabicPeriod"/>
            </a:pPr>
            <a:r>
              <a:rPr lang="en">
                <a:latin typeface="Montserrat"/>
                <a:ea typeface="Montserrat"/>
                <a:cs typeface="Montserrat"/>
                <a:sym typeface="Montserrat"/>
              </a:rPr>
              <a:t>What do employers pay special attention to on your resume?</a:t>
            </a:r>
            <a:endParaRPr>
              <a:latin typeface="Montserrat"/>
              <a:ea typeface="Montserrat"/>
              <a:cs typeface="Montserrat"/>
              <a:sym typeface="Montserrat"/>
            </a:endParaRPr>
          </a:p>
        </p:txBody>
      </p:sp>
      <p:sp>
        <p:nvSpPr>
          <p:cNvPr id="236" name="Google Shape;236;p52"/>
          <p:cNvSpPr txBox="1"/>
          <p:nvPr/>
        </p:nvSpPr>
        <p:spPr>
          <a:xfrm>
            <a:off x="530025" y="3537375"/>
            <a:ext cx="2416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u="sng">
                <a:solidFill>
                  <a:schemeClr val="hlink"/>
                </a:solidFill>
                <a:latin typeface="Montserrat"/>
                <a:ea typeface="Montserrat"/>
                <a:cs typeface="Montserrat"/>
                <a:sym typeface="Montserrat"/>
                <a:hlinkClick r:id="rId5"/>
              </a:rPr>
              <a:t>LET'S PRACTISE</a:t>
            </a:r>
            <a:r>
              <a:rPr b="1" lang="en" sz="2100">
                <a:solidFill>
                  <a:schemeClr val="dk1"/>
                </a:solidFill>
                <a:latin typeface="Montserrat"/>
                <a:ea typeface="Montserrat"/>
                <a:cs typeface="Montserrat"/>
                <a:sym typeface="Montserrat"/>
              </a:rPr>
              <a:t> </a:t>
            </a:r>
            <a:endParaRPr b="1" sz="2100">
              <a:solidFill>
                <a:schemeClr val="dk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id="241" name="Google Shape;241;p53"/>
          <p:cNvPicPr preferRelativeResize="0"/>
          <p:nvPr/>
        </p:nvPicPr>
        <p:blipFill>
          <a:blip r:embed="rId3">
            <a:alphaModFix/>
          </a:blip>
          <a:stretch>
            <a:fillRect/>
          </a:stretch>
        </p:blipFill>
        <p:spPr>
          <a:xfrm>
            <a:off x="1947759" y="1300775"/>
            <a:ext cx="5248490" cy="3669699"/>
          </a:xfrm>
          <a:prstGeom prst="rect">
            <a:avLst/>
          </a:prstGeom>
          <a:noFill/>
          <a:ln cap="flat" cmpd="sng" w="9525">
            <a:solidFill>
              <a:schemeClr val="dk1"/>
            </a:solidFill>
            <a:prstDash val="solid"/>
            <a:round/>
            <a:headEnd len="sm" w="sm" type="none"/>
            <a:tailEnd len="sm" w="sm" type="none"/>
          </a:ln>
        </p:spPr>
      </p:pic>
      <p:sp>
        <p:nvSpPr>
          <p:cNvPr id="242" name="Google Shape;242;p53"/>
          <p:cNvSpPr txBox="1"/>
          <p:nvPr/>
        </p:nvSpPr>
        <p:spPr>
          <a:xfrm>
            <a:off x="914400" y="103900"/>
            <a:ext cx="7569300" cy="12120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Have a look at the list of top 10 resume skills. Which of them are soft skills or hard skills?</a:t>
            </a:r>
            <a:endParaRPr sz="1500">
              <a:solidFill>
                <a:schemeClr val="dk1"/>
              </a:solidFill>
              <a:latin typeface="Montserrat"/>
              <a:ea typeface="Montserrat"/>
              <a:cs typeface="Montserrat"/>
              <a:sym typeface="Montserrat"/>
            </a:endParaRPr>
          </a:p>
          <a:p>
            <a:pPr indent="-323850" lvl="0" marL="457200" rtl="0" algn="l">
              <a:lnSpc>
                <a:spcPct val="115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Do you have any of the mentioned skills? Why may they be useful to your future employer?</a:t>
            </a:r>
            <a:endParaRPr sz="1500">
              <a:solidFill>
                <a:schemeClr val="dk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54"/>
          <p:cNvSpPr/>
          <p:nvPr/>
        </p:nvSpPr>
        <p:spPr>
          <a:xfrm>
            <a:off x="2365150" y="1202775"/>
            <a:ext cx="4384800" cy="26211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4"/>
          <p:cNvSpPr txBox="1"/>
          <p:nvPr/>
        </p:nvSpPr>
        <p:spPr>
          <a:xfrm>
            <a:off x="2545875" y="1289625"/>
            <a:ext cx="4440300" cy="2447400"/>
          </a:xfrm>
          <a:prstGeom prst="rect">
            <a:avLst/>
          </a:prstGeom>
          <a:noFill/>
          <a:ln>
            <a:noFill/>
          </a:ln>
        </p:spPr>
        <p:txBody>
          <a:bodyPr anchorCtr="0" anchor="t" bIns="91425" lIns="91425" spcFirstLastPara="1" rIns="91425" wrap="square" tIns="91425">
            <a:spAutoFit/>
          </a:bodyPr>
          <a:lstStyle/>
          <a:p>
            <a:pPr indent="-361950" lvl="0" marL="457200" rtl="0" algn="l">
              <a:lnSpc>
                <a:spcPct val="150000"/>
              </a:lnSpc>
              <a:spcBef>
                <a:spcPts val="0"/>
              </a:spcBef>
              <a:spcAft>
                <a:spcPts val="0"/>
              </a:spcAft>
              <a:buClr>
                <a:schemeClr val="accent1"/>
              </a:buClr>
              <a:buSzPts val="2100"/>
              <a:buFont typeface="Montserrat"/>
              <a:buAutoNum type="arabicPeriod"/>
            </a:pPr>
            <a:r>
              <a:rPr b="1" lang="en" sz="2100">
                <a:solidFill>
                  <a:schemeClr val="accent1"/>
                </a:solidFill>
                <a:latin typeface="Montserrat"/>
                <a:ea typeface="Montserrat"/>
                <a:cs typeface="Montserrat"/>
                <a:sym typeface="Montserrat"/>
              </a:rPr>
              <a:t>The bottom line is…</a:t>
            </a:r>
            <a:endParaRPr b="1" sz="2100">
              <a:solidFill>
                <a:schemeClr val="accent1"/>
              </a:solidFill>
              <a:latin typeface="Montserrat"/>
              <a:ea typeface="Montserrat"/>
              <a:cs typeface="Montserrat"/>
              <a:sym typeface="Montserrat"/>
            </a:endParaRPr>
          </a:p>
          <a:p>
            <a:pPr indent="-361950" lvl="0" marL="457200" rtl="0" algn="l">
              <a:lnSpc>
                <a:spcPct val="150000"/>
              </a:lnSpc>
              <a:spcBef>
                <a:spcPts val="0"/>
              </a:spcBef>
              <a:spcAft>
                <a:spcPts val="0"/>
              </a:spcAft>
              <a:buClr>
                <a:schemeClr val="accent1"/>
              </a:buClr>
              <a:buSzPts val="2100"/>
              <a:buFont typeface="Montserrat"/>
              <a:buAutoNum type="arabicPeriod"/>
            </a:pPr>
            <a:r>
              <a:rPr b="1" lang="en" sz="2100">
                <a:solidFill>
                  <a:schemeClr val="accent1"/>
                </a:solidFill>
                <a:latin typeface="Montserrat"/>
                <a:ea typeface="Montserrat"/>
                <a:cs typeface="Montserrat"/>
                <a:sym typeface="Montserrat"/>
              </a:rPr>
              <a:t>To think outside the box</a:t>
            </a:r>
            <a:endParaRPr b="1" sz="2100">
              <a:solidFill>
                <a:schemeClr val="accent1"/>
              </a:solidFill>
              <a:latin typeface="Montserrat"/>
              <a:ea typeface="Montserrat"/>
              <a:cs typeface="Montserrat"/>
              <a:sym typeface="Montserrat"/>
            </a:endParaRPr>
          </a:p>
          <a:p>
            <a:pPr indent="-361950" lvl="0" marL="457200" rtl="0" algn="l">
              <a:lnSpc>
                <a:spcPct val="150000"/>
              </a:lnSpc>
              <a:spcBef>
                <a:spcPts val="0"/>
              </a:spcBef>
              <a:spcAft>
                <a:spcPts val="0"/>
              </a:spcAft>
              <a:buClr>
                <a:schemeClr val="accent1"/>
              </a:buClr>
              <a:buSzPts val="2100"/>
              <a:buFont typeface="Montserrat"/>
              <a:buAutoNum type="arabicPeriod"/>
            </a:pPr>
            <a:r>
              <a:rPr b="1" lang="en" sz="2100">
                <a:solidFill>
                  <a:schemeClr val="accent1"/>
                </a:solidFill>
                <a:latin typeface="Montserrat"/>
                <a:ea typeface="Montserrat"/>
                <a:cs typeface="Montserrat"/>
                <a:sym typeface="Montserrat"/>
              </a:rPr>
              <a:t>To move the needle</a:t>
            </a:r>
            <a:endParaRPr b="1" sz="2100">
              <a:solidFill>
                <a:schemeClr val="accent1"/>
              </a:solidFill>
              <a:latin typeface="Montserrat"/>
              <a:ea typeface="Montserrat"/>
              <a:cs typeface="Montserrat"/>
              <a:sym typeface="Montserrat"/>
            </a:endParaRPr>
          </a:p>
          <a:p>
            <a:pPr indent="-361950" lvl="0" marL="457200" rtl="0" algn="l">
              <a:lnSpc>
                <a:spcPct val="150000"/>
              </a:lnSpc>
              <a:spcBef>
                <a:spcPts val="0"/>
              </a:spcBef>
              <a:spcAft>
                <a:spcPts val="0"/>
              </a:spcAft>
              <a:buClr>
                <a:schemeClr val="accent1"/>
              </a:buClr>
              <a:buSzPts val="2100"/>
              <a:buFont typeface="Montserrat"/>
              <a:buAutoNum type="arabicPeriod"/>
            </a:pPr>
            <a:r>
              <a:rPr b="1" lang="en" sz="2100">
                <a:solidFill>
                  <a:schemeClr val="accent1"/>
                </a:solidFill>
                <a:latin typeface="Montserrat"/>
                <a:ea typeface="Montserrat"/>
                <a:cs typeface="Montserrat"/>
                <a:sym typeface="Montserrat"/>
              </a:rPr>
              <a:t>Thought leader</a:t>
            </a:r>
            <a:endParaRPr b="1" sz="2100">
              <a:solidFill>
                <a:schemeClr val="accent1"/>
              </a:solidFill>
              <a:latin typeface="Montserrat"/>
              <a:ea typeface="Montserrat"/>
              <a:cs typeface="Montserrat"/>
              <a:sym typeface="Montserrat"/>
            </a:endParaRPr>
          </a:p>
          <a:p>
            <a:pPr indent="-361950" lvl="0" marL="457200" rtl="0" algn="l">
              <a:lnSpc>
                <a:spcPct val="150000"/>
              </a:lnSpc>
              <a:spcBef>
                <a:spcPts val="0"/>
              </a:spcBef>
              <a:spcAft>
                <a:spcPts val="0"/>
              </a:spcAft>
              <a:buClr>
                <a:schemeClr val="accent1"/>
              </a:buClr>
              <a:buSzPts val="2100"/>
              <a:buFont typeface="Montserrat"/>
              <a:buAutoNum type="arabicPeriod"/>
            </a:pPr>
            <a:r>
              <a:rPr b="1" lang="en" sz="2100">
                <a:solidFill>
                  <a:schemeClr val="accent1"/>
                </a:solidFill>
                <a:latin typeface="Montserrat"/>
                <a:ea typeface="Montserrat"/>
                <a:cs typeface="Montserrat"/>
                <a:sym typeface="Montserrat"/>
              </a:rPr>
              <a:t>It’s all in my wheelhouse</a:t>
            </a:r>
            <a:endParaRPr b="1" sz="2100">
              <a:solidFill>
                <a:schemeClr val="accent1"/>
              </a:solidFill>
              <a:latin typeface="Montserrat"/>
              <a:ea typeface="Montserrat"/>
              <a:cs typeface="Montserrat"/>
              <a:sym typeface="Montserrat"/>
            </a:endParaRPr>
          </a:p>
        </p:txBody>
      </p:sp>
      <p:sp>
        <p:nvSpPr>
          <p:cNvPr id="249" name="Google Shape;249;p54"/>
          <p:cNvSpPr txBox="1"/>
          <p:nvPr/>
        </p:nvSpPr>
        <p:spPr>
          <a:xfrm>
            <a:off x="1083325" y="66325"/>
            <a:ext cx="7470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Montserrat ExtraBold"/>
                <a:ea typeface="Montserrat ExtraBold"/>
                <a:cs typeface="Montserrat ExtraBold"/>
                <a:sym typeface="Montserrat ExtraBold"/>
              </a:rPr>
              <a:t>What do these phrases mean? What are they called?</a:t>
            </a:r>
            <a:endParaRPr sz="1800">
              <a:solidFill>
                <a:schemeClr val="dk1"/>
              </a:solidFill>
              <a:latin typeface="Montserrat ExtraBold"/>
              <a:ea typeface="Montserrat ExtraBold"/>
              <a:cs typeface="Montserrat ExtraBold"/>
              <a:sym typeface="Montserrat ExtraBold"/>
            </a:endParaRPr>
          </a:p>
          <a:p>
            <a:pPr indent="0" lvl="0" marL="0" rtl="0" algn="l">
              <a:spcBef>
                <a:spcPts val="0"/>
              </a:spcBef>
              <a:spcAft>
                <a:spcPts val="0"/>
              </a:spcAft>
              <a:buNone/>
            </a:pPr>
            <a:r>
              <a:rPr lang="en" sz="1800">
                <a:solidFill>
                  <a:schemeClr val="dk1"/>
                </a:solidFill>
                <a:latin typeface="Montserrat ExtraBold"/>
                <a:ea typeface="Montserrat ExtraBold"/>
                <a:cs typeface="Montserrat ExtraBold"/>
                <a:sym typeface="Montserrat ExtraBold"/>
              </a:rPr>
              <a:t>Can we use them in the resume?</a:t>
            </a:r>
            <a:endParaRPr sz="1800">
              <a:solidFill>
                <a:schemeClr val="dk1"/>
              </a:solidFill>
              <a:latin typeface="Montserrat ExtraBold"/>
              <a:ea typeface="Montserrat ExtraBold"/>
              <a:cs typeface="Montserrat ExtraBold"/>
              <a:sym typeface="Montserrat Extra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pic>
        <p:nvPicPr>
          <p:cNvPr descr="Learn more about words to avoid and include in your resume: https://go.indeed.com/resume-words-to-avoid-or-include&#10;Try these action verbs for your resume: https://go.indeed.com/resume-action-verb-list&#10;&#10;Want to improve your resume? Consider the impact of the words you use to describe yourself and your work experience. In this video, we provide examples of persuasive resume action words and words that should be avoided. We also list resume power words for multiple industries so that you can choose what applies to you. Remember, the smallest moves are sometimes the smartest!&#10;&#10;Check out our lists for words to avoid and words to use in your resume:&#10;1.Here are the top resume words to avoid: core competency, bottom line, move the needle, thought leadership, wheel house, think outside the box and hard worker. Check out these Top 8 Resume Do's and Don'ts: https://go.indeed.com/resumes-dos-donts&#10;&#10;2. When talking about your communication skills, use words like: collaborated, conveyed, instructed or performed.&#10;&#10;3. If you’re applying for a creative role, use words like: authored, brainstormed, communicated, briefed or conceptualized. Learn more about building a creative resume: https://go.indeed.com/creative-resumes&#10;&#10;4. For any role in the financial field, use these words: classified, halted, dispensed, audited or equalized.&#10;&#10;5. Great resume words for sales positions include: conserved, converted, earned and generated. Learn more about how to highlight your skills for a sales resume: https://go.indeed.com/sales-skills-resume&#10;&#10;6. For jobs in the tech industry use words like these: advanced, architected, automated, coded or deployed.&#10;&#10;Watch more episodes of Smart &amp; Small: https://www.youtube.com/watch?v=_bZi-34IFxs&amp;list=PL6qIzGkkiXFFGIZ09uOBn4JAGYdooXxfP&#10;&#10;Search for your next job: https://www.indeed.com/&#10;&#10;Indeed is the world's #1 job site, with over 250 million unique visitors* every month from over 60 different countries. We provide free access to search and apply for jobs, post your resume, research companies, and compare salaries. Every day, we connect millions of people to new opportunities. On our YouTube channel, you’ll find tips and personal stories to help you take the next step in your job search. &#10;&#10;&#10;*Google Analytics, Unique Visitors, September 2018&#10;**Terms, conditions and quality standards apply.&#10;&#10;#resumewords #actionwords #resume" id="254" name="Google Shape;254;p55" title="Resume Words to Include and Avoid">
            <a:hlinkClick r:id="rId3"/>
          </p:cNvPr>
          <p:cNvPicPr preferRelativeResize="0"/>
          <p:nvPr/>
        </p:nvPicPr>
        <p:blipFill>
          <a:blip r:embed="rId4">
            <a:alphaModFix/>
          </a:blip>
          <a:stretch>
            <a:fillRect/>
          </a:stretch>
        </p:blipFill>
        <p:spPr>
          <a:xfrm>
            <a:off x="3720825" y="637975"/>
            <a:ext cx="5423176" cy="4067382"/>
          </a:xfrm>
          <a:prstGeom prst="rect">
            <a:avLst/>
          </a:prstGeom>
          <a:noFill/>
          <a:ln>
            <a:noFill/>
          </a:ln>
        </p:spPr>
      </p:pic>
      <p:sp>
        <p:nvSpPr>
          <p:cNvPr id="255" name="Google Shape;255;p55"/>
          <p:cNvSpPr txBox="1"/>
          <p:nvPr/>
        </p:nvSpPr>
        <p:spPr>
          <a:xfrm>
            <a:off x="0" y="1430475"/>
            <a:ext cx="3783000" cy="1539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600">
                <a:latin typeface="Montserrat"/>
                <a:ea typeface="Montserrat"/>
                <a:cs typeface="Montserrat"/>
                <a:sym typeface="Montserrat"/>
              </a:rPr>
              <a:t>1. </a:t>
            </a:r>
            <a:r>
              <a:rPr lang="en" sz="1600">
                <a:latin typeface="Montserrat"/>
                <a:ea typeface="Montserrat"/>
                <a:cs typeface="Montserrat"/>
                <a:sym typeface="Montserrat"/>
              </a:rPr>
              <a:t>Сan we use the phrases from the </a:t>
            </a:r>
            <a:r>
              <a:rPr lang="en" sz="1600">
                <a:latin typeface="Montserrat"/>
                <a:ea typeface="Montserrat"/>
                <a:cs typeface="Montserrat"/>
                <a:sym typeface="Montserrat"/>
              </a:rPr>
              <a:t>previous</a:t>
            </a:r>
            <a:r>
              <a:rPr lang="en" sz="1600">
                <a:latin typeface="Montserrat"/>
                <a:ea typeface="Montserrat"/>
                <a:cs typeface="Montserrat"/>
                <a:sym typeface="Montserrat"/>
              </a:rPr>
              <a:t> slide in the resume?</a:t>
            </a:r>
            <a:endParaRPr sz="1600">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latin typeface="Montserrat"/>
              <a:ea typeface="Montserrat"/>
              <a:cs typeface="Montserrat"/>
              <a:sym typeface="Montserrat"/>
            </a:endParaRPr>
          </a:p>
          <a:p>
            <a:pPr indent="0" lvl="0" marL="0" rtl="0" algn="l">
              <a:lnSpc>
                <a:spcPct val="150000"/>
              </a:lnSpc>
              <a:spcBef>
                <a:spcPts val="0"/>
              </a:spcBef>
              <a:spcAft>
                <a:spcPts val="0"/>
              </a:spcAft>
              <a:buNone/>
            </a:pPr>
            <a:r>
              <a:rPr lang="en" sz="1600">
                <a:latin typeface="Montserrat"/>
                <a:ea typeface="Montserrat"/>
                <a:cs typeface="Montserrat"/>
                <a:sym typeface="Montserrat"/>
              </a:rPr>
              <a:t>2. What are no-no’s?</a:t>
            </a:r>
            <a:endParaRPr sz="1600">
              <a:latin typeface="Montserrat"/>
              <a:ea typeface="Montserrat"/>
              <a:cs typeface="Montserrat"/>
              <a:sym typeface="Montserrat"/>
            </a:endParaRPr>
          </a:p>
        </p:txBody>
      </p:sp>
      <p:sp>
        <p:nvSpPr>
          <p:cNvPr id="256" name="Google Shape;256;p55"/>
          <p:cNvSpPr txBox="1"/>
          <p:nvPr/>
        </p:nvSpPr>
        <p:spPr>
          <a:xfrm>
            <a:off x="1083325" y="66325"/>
            <a:ext cx="7613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Montserrat ExtraBold"/>
                <a:ea typeface="Montserrat ExtraBold"/>
                <a:cs typeface="Montserrat ExtraBold"/>
                <a:sym typeface="Montserrat ExtraBold"/>
              </a:rPr>
              <a:t>Watch the first part of the video and answer the questions.</a:t>
            </a:r>
            <a:endParaRPr sz="1800">
              <a:solidFill>
                <a:schemeClr val="dk1"/>
              </a:solidFill>
              <a:latin typeface="Montserrat ExtraBold"/>
              <a:ea typeface="Montserrat ExtraBold"/>
              <a:cs typeface="Montserrat ExtraBold"/>
              <a:sym typeface="Montserrat Extra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56"/>
          <p:cNvSpPr txBox="1"/>
          <p:nvPr/>
        </p:nvSpPr>
        <p:spPr>
          <a:xfrm>
            <a:off x="278600" y="844175"/>
            <a:ext cx="8151900" cy="1539300"/>
          </a:xfrm>
          <a:prstGeom prst="rect">
            <a:avLst/>
          </a:prstGeom>
          <a:noFill/>
          <a:ln>
            <a:noFill/>
          </a:ln>
        </p:spPr>
        <p:txBody>
          <a:bodyPr anchorCtr="0" anchor="t" bIns="91425" lIns="91425" spcFirstLastPara="1" rIns="91425" wrap="square" tIns="91425">
            <a:spAutoFit/>
          </a:bodyPr>
          <a:lstStyle/>
          <a:p>
            <a:pPr indent="-330200" lvl="0" marL="457200" rtl="0" algn="l">
              <a:lnSpc>
                <a:spcPct val="150000"/>
              </a:lnSpc>
              <a:spcBef>
                <a:spcPts val="0"/>
              </a:spcBef>
              <a:spcAft>
                <a:spcPts val="0"/>
              </a:spcAft>
              <a:buSzPts val="1600"/>
              <a:buFont typeface="Montserrat"/>
              <a:buAutoNum type="arabicPeriod"/>
            </a:pPr>
            <a:r>
              <a:rPr lang="en" sz="1600">
                <a:latin typeface="Montserrat"/>
                <a:ea typeface="Montserrat"/>
                <a:cs typeface="Montserrat"/>
                <a:sym typeface="Montserrat"/>
              </a:rPr>
              <a:t>Сan we use the phrases from the previous slide in the resume?</a:t>
            </a:r>
            <a:endParaRPr sz="1600">
              <a:latin typeface="Montserrat"/>
              <a:ea typeface="Montserrat"/>
              <a:cs typeface="Montserrat"/>
              <a:sym typeface="Montserrat"/>
            </a:endParaRPr>
          </a:p>
          <a:p>
            <a:pPr indent="0" lvl="0" marL="457200" rtl="0" algn="l">
              <a:lnSpc>
                <a:spcPct val="150000"/>
              </a:lnSpc>
              <a:spcBef>
                <a:spcPts val="0"/>
              </a:spcBef>
              <a:spcAft>
                <a:spcPts val="0"/>
              </a:spcAft>
              <a:buNone/>
            </a:pPr>
            <a:r>
              <a:rPr b="1" lang="en" sz="1600">
                <a:latin typeface="Montserrat"/>
                <a:ea typeface="Montserrat"/>
                <a:cs typeface="Montserrat"/>
                <a:sym typeface="Montserrat"/>
              </a:rPr>
              <a:t>No, we avoid them.</a:t>
            </a:r>
            <a:endParaRPr b="1" sz="1600">
              <a:latin typeface="Montserrat"/>
              <a:ea typeface="Montserrat"/>
              <a:cs typeface="Montserrat"/>
              <a:sym typeface="Montserrat"/>
            </a:endParaRPr>
          </a:p>
          <a:p>
            <a:pPr indent="-330200" lvl="0" marL="457200" rtl="0" algn="l">
              <a:lnSpc>
                <a:spcPct val="150000"/>
              </a:lnSpc>
              <a:spcBef>
                <a:spcPts val="0"/>
              </a:spcBef>
              <a:spcAft>
                <a:spcPts val="0"/>
              </a:spcAft>
              <a:buSzPts val="1600"/>
              <a:buFont typeface="Montserrat"/>
              <a:buAutoNum type="arabicPeriod"/>
            </a:pPr>
            <a:r>
              <a:rPr lang="en" sz="1600">
                <a:latin typeface="Montserrat"/>
                <a:ea typeface="Montserrat"/>
                <a:cs typeface="Montserrat"/>
                <a:sym typeface="Montserrat"/>
              </a:rPr>
              <a:t>What are no-no’s?</a:t>
            </a:r>
            <a:endParaRPr sz="1600">
              <a:latin typeface="Montserrat"/>
              <a:ea typeface="Montserrat"/>
              <a:cs typeface="Montserrat"/>
              <a:sym typeface="Montserrat"/>
            </a:endParaRPr>
          </a:p>
          <a:p>
            <a:pPr indent="0" lvl="0" marL="457200" rtl="0" algn="l">
              <a:lnSpc>
                <a:spcPct val="150000"/>
              </a:lnSpc>
              <a:spcBef>
                <a:spcPts val="0"/>
              </a:spcBef>
              <a:spcAft>
                <a:spcPts val="0"/>
              </a:spcAft>
              <a:buNone/>
            </a:pPr>
            <a:r>
              <a:rPr b="1" lang="en" sz="1600">
                <a:latin typeface="Montserrat"/>
                <a:ea typeface="Montserrat"/>
                <a:cs typeface="Montserrat"/>
                <a:sym typeface="Montserrat"/>
              </a:rPr>
              <a:t>No business lingo, no givens, nothing too general.</a:t>
            </a:r>
            <a:endParaRPr b="1" sz="1700">
              <a:latin typeface="Montserrat"/>
              <a:ea typeface="Montserrat"/>
              <a:cs typeface="Montserrat"/>
              <a:sym typeface="Montserrat"/>
            </a:endParaRPr>
          </a:p>
        </p:txBody>
      </p:sp>
      <p:sp>
        <p:nvSpPr>
          <p:cNvPr id="262" name="Google Shape;262;p56"/>
          <p:cNvSpPr txBox="1"/>
          <p:nvPr/>
        </p:nvSpPr>
        <p:spPr>
          <a:xfrm>
            <a:off x="1083325" y="66325"/>
            <a:ext cx="3384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Montserrat ExtraBold"/>
                <a:ea typeface="Montserrat ExtraBold"/>
                <a:cs typeface="Montserrat ExtraBold"/>
                <a:sym typeface="Montserrat ExtraBold"/>
              </a:rPr>
              <a:t>Let’s check the answers.</a:t>
            </a:r>
            <a:endParaRPr sz="1800">
              <a:solidFill>
                <a:schemeClr val="dk1"/>
              </a:solidFill>
              <a:latin typeface="Montserrat ExtraBold"/>
              <a:ea typeface="Montserrat ExtraBold"/>
              <a:cs typeface="Montserrat ExtraBold"/>
              <a:sym typeface="Montserrat Extra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1">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descr="Learn more about words to avoid and include in your resume: https://go.indeed.com/resume-words-to-avoid-or-include&#10;Try these action verbs for your resume: https://go.indeed.com/resume-action-verb-list&#10;&#10;Want to improve your resume? Consider the impact of the words you use to describe yourself and your work experience. In this video, we provide examples of persuasive resume action words and words that should be avoided. We also list resume power words for multiple industries so that you can choose what applies to you. Remember, the smallest moves are sometimes the smartest!&#10;&#10;Check out our lists for words to avoid and words to use in your resume:&#10;1.Here are the top resume words to avoid: core competency, bottom line, move the needle, thought leadership, wheel house, think outside the box and hard worker. Check out these Top 8 Resume Do's and Don'ts: https://go.indeed.com/resumes-dos-donts&#10;&#10;2. When talking about your communication skills, use words like: collaborated, conveyed, instructed or performed.&#10;&#10;3. If you’re applying for a creative role, use words like: authored, brainstormed, communicated, briefed or conceptualized. Learn more about building a creative resume: https://go.indeed.com/creative-resumes&#10;&#10;4. For any role in the financial field, use these words: classified, halted, dispensed, audited or equalized.&#10;&#10;5. Great resume words for sales positions include: conserved, converted, earned and generated. Learn more about how to highlight your skills for a sales resume: https://go.indeed.com/sales-skills-resume&#10;&#10;6. For jobs in the tech industry use words like these: advanced, architected, automated, coded or deployed.&#10;&#10;Watch more episodes of Smart &amp; Small: https://www.youtube.com/watch?v=_bZi-34IFxs&amp;list=PL6qIzGkkiXFFGIZ09uOBn4JAGYdooXxfP&#10;&#10;Search for your next job: https://www.indeed.com/&#10;&#10;Indeed is the world's #1 job site, with over 250 million unique visitors* every month from over 60 different countries. We provide free access to search and apply for jobs, post your resume, research companies, and compare salaries. Every day, we connect millions of people to new opportunities. On our YouTube channel, you’ll find tips and personal stories to help you take the next step in your job search. &#10;&#10;&#10;*Google Analytics, Unique Visitors, September 2018&#10;**Terms, conditions and quality standards apply.&#10;&#10;#resumewords #actionwords #resume" id="267" name="Google Shape;267;p57" title="Resume Words to Include and Avoid">
            <a:hlinkClick r:id="rId3"/>
          </p:cNvPr>
          <p:cNvPicPr preferRelativeResize="0"/>
          <p:nvPr/>
        </p:nvPicPr>
        <p:blipFill>
          <a:blip r:embed="rId4">
            <a:alphaModFix/>
          </a:blip>
          <a:stretch>
            <a:fillRect/>
          </a:stretch>
        </p:blipFill>
        <p:spPr>
          <a:xfrm>
            <a:off x="3720850" y="637975"/>
            <a:ext cx="5423176" cy="4067382"/>
          </a:xfrm>
          <a:prstGeom prst="rect">
            <a:avLst/>
          </a:prstGeom>
          <a:noFill/>
          <a:ln>
            <a:noFill/>
          </a:ln>
        </p:spPr>
      </p:pic>
      <p:sp>
        <p:nvSpPr>
          <p:cNvPr id="268" name="Google Shape;268;p57"/>
          <p:cNvSpPr txBox="1"/>
          <p:nvPr/>
        </p:nvSpPr>
        <p:spPr>
          <a:xfrm>
            <a:off x="0" y="1617450"/>
            <a:ext cx="3720900" cy="19086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1600">
                <a:latin typeface="Montserrat"/>
                <a:ea typeface="Montserrat"/>
                <a:cs typeface="Montserrat"/>
                <a:sym typeface="Montserrat"/>
              </a:rPr>
              <a:t>1. </a:t>
            </a:r>
            <a:r>
              <a:rPr lang="en" sz="1600">
                <a:latin typeface="Montserrat"/>
                <a:ea typeface="Montserrat"/>
                <a:cs typeface="Montserrat"/>
                <a:sym typeface="Montserrat"/>
              </a:rPr>
              <a:t>What are strong action verbs?</a:t>
            </a:r>
            <a:endParaRPr sz="1600">
              <a:latin typeface="Montserrat"/>
              <a:ea typeface="Montserrat"/>
              <a:cs typeface="Montserrat"/>
              <a:sym typeface="Montserrat"/>
            </a:endParaRPr>
          </a:p>
          <a:p>
            <a:pPr indent="0" lvl="0" marL="0" rtl="0" algn="l">
              <a:lnSpc>
                <a:spcPct val="200000"/>
              </a:lnSpc>
              <a:spcBef>
                <a:spcPts val="0"/>
              </a:spcBef>
              <a:spcAft>
                <a:spcPts val="0"/>
              </a:spcAft>
              <a:buNone/>
            </a:pPr>
            <a:r>
              <a:rPr lang="en" sz="1600">
                <a:latin typeface="Montserrat"/>
                <a:ea typeface="Montserrat"/>
                <a:cs typeface="Montserrat"/>
                <a:sym typeface="Montserrat"/>
              </a:rPr>
              <a:t>(video)</a:t>
            </a:r>
            <a:endParaRPr sz="1600">
              <a:latin typeface="Montserrat"/>
              <a:ea typeface="Montserrat"/>
              <a:cs typeface="Montserrat"/>
              <a:sym typeface="Montserrat"/>
            </a:endParaRPr>
          </a:p>
          <a:p>
            <a:pPr indent="0" lvl="0" marL="0" rtl="0" algn="l">
              <a:lnSpc>
                <a:spcPct val="200000"/>
              </a:lnSpc>
              <a:spcBef>
                <a:spcPts val="0"/>
              </a:spcBef>
              <a:spcAft>
                <a:spcPts val="0"/>
              </a:spcAft>
              <a:buNone/>
            </a:pPr>
            <a:r>
              <a:rPr lang="en" sz="1600">
                <a:latin typeface="Montserrat"/>
                <a:ea typeface="Montserrat"/>
                <a:cs typeface="Montserrat"/>
                <a:sym typeface="Montserrat"/>
              </a:rPr>
              <a:t>2. Why do you need them instead?</a:t>
            </a:r>
            <a:endParaRPr sz="1600">
              <a:latin typeface="Montserrat"/>
              <a:ea typeface="Montserrat"/>
              <a:cs typeface="Montserrat"/>
              <a:sym typeface="Montserrat"/>
            </a:endParaRPr>
          </a:p>
          <a:p>
            <a:pPr indent="0" lvl="0" marL="0" rtl="0" algn="l">
              <a:lnSpc>
                <a:spcPct val="200000"/>
              </a:lnSpc>
              <a:spcBef>
                <a:spcPts val="0"/>
              </a:spcBef>
              <a:spcAft>
                <a:spcPts val="0"/>
              </a:spcAft>
              <a:buNone/>
            </a:pPr>
            <a:r>
              <a:rPr lang="en" sz="1600">
                <a:latin typeface="Montserrat"/>
                <a:ea typeface="Montserrat"/>
                <a:cs typeface="Montserrat"/>
                <a:sym typeface="Montserrat"/>
              </a:rPr>
              <a:t>(your opinion)</a:t>
            </a:r>
            <a:endParaRPr sz="1600">
              <a:latin typeface="Montserrat"/>
              <a:ea typeface="Montserrat"/>
              <a:cs typeface="Montserrat"/>
              <a:sym typeface="Montserrat"/>
            </a:endParaRPr>
          </a:p>
        </p:txBody>
      </p:sp>
      <p:sp>
        <p:nvSpPr>
          <p:cNvPr id="269" name="Google Shape;269;p57"/>
          <p:cNvSpPr txBox="1"/>
          <p:nvPr/>
        </p:nvSpPr>
        <p:spPr>
          <a:xfrm>
            <a:off x="1083325" y="66325"/>
            <a:ext cx="8060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Montserrat ExtraBold"/>
                <a:ea typeface="Montserrat ExtraBold"/>
                <a:cs typeface="Montserrat ExtraBold"/>
                <a:sym typeface="Montserrat ExtraBold"/>
              </a:rPr>
              <a:t>Watch the second part of the video and answer the questions.</a:t>
            </a:r>
            <a:endParaRPr sz="1800">
              <a:solidFill>
                <a:schemeClr val="dk1"/>
              </a:solidFill>
              <a:latin typeface="Montserrat ExtraBold"/>
              <a:ea typeface="Montserrat ExtraBold"/>
              <a:cs typeface="Montserrat ExtraBold"/>
              <a:sym typeface="Montserrat ExtraBo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58"/>
          <p:cNvSpPr txBox="1"/>
          <p:nvPr/>
        </p:nvSpPr>
        <p:spPr>
          <a:xfrm>
            <a:off x="1103575" y="844175"/>
            <a:ext cx="6808800" cy="25398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1700">
                <a:latin typeface="Montserrat"/>
                <a:ea typeface="Montserrat"/>
                <a:cs typeface="Montserrat"/>
                <a:sym typeface="Montserrat"/>
              </a:rPr>
              <a:t>1. What are strong action verbs? </a:t>
            </a:r>
            <a:endParaRPr sz="1700">
              <a:latin typeface="Montserrat"/>
              <a:ea typeface="Montserrat"/>
              <a:cs typeface="Montserrat"/>
              <a:sym typeface="Montserrat"/>
            </a:endParaRPr>
          </a:p>
          <a:p>
            <a:pPr indent="0" lvl="0" marL="0" rtl="0" algn="l">
              <a:lnSpc>
                <a:spcPct val="200000"/>
              </a:lnSpc>
              <a:spcBef>
                <a:spcPts val="0"/>
              </a:spcBef>
              <a:spcAft>
                <a:spcPts val="0"/>
              </a:spcAft>
              <a:buNone/>
            </a:pPr>
            <a:r>
              <a:rPr b="1" lang="en" sz="1700">
                <a:solidFill>
                  <a:schemeClr val="dk1"/>
                </a:solidFill>
                <a:latin typeface="Montserrat"/>
                <a:ea typeface="Montserrat"/>
                <a:cs typeface="Montserrat"/>
                <a:sym typeface="Montserrat"/>
              </a:rPr>
              <a:t>They speak to your value at your past jobs.</a:t>
            </a:r>
            <a:endParaRPr b="1" sz="1700">
              <a:solidFill>
                <a:schemeClr val="dk1"/>
              </a:solidFill>
              <a:latin typeface="Montserrat"/>
              <a:ea typeface="Montserrat"/>
              <a:cs typeface="Montserrat"/>
              <a:sym typeface="Montserrat"/>
            </a:endParaRPr>
          </a:p>
          <a:p>
            <a:pPr indent="0" lvl="0" marL="0" rtl="0" algn="l">
              <a:lnSpc>
                <a:spcPct val="200000"/>
              </a:lnSpc>
              <a:spcBef>
                <a:spcPts val="0"/>
              </a:spcBef>
              <a:spcAft>
                <a:spcPts val="0"/>
              </a:spcAft>
              <a:buNone/>
            </a:pPr>
            <a:r>
              <a:rPr lang="en" sz="1700">
                <a:latin typeface="Montserrat"/>
                <a:ea typeface="Montserrat"/>
                <a:cs typeface="Montserrat"/>
                <a:sym typeface="Montserrat"/>
              </a:rPr>
              <a:t>2. Why do you need them instead?</a:t>
            </a:r>
            <a:endParaRPr sz="1700">
              <a:latin typeface="Montserrat"/>
              <a:ea typeface="Montserrat"/>
              <a:cs typeface="Montserrat"/>
              <a:sym typeface="Montserrat"/>
            </a:endParaRPr>
          </a:p>
          <a:p>
            <a:pPr indent="0" lvl="0" marL="0" rtl="0" algn="l">
              <a:lnSpc>
                <a:spcPct val="200000"/>
              </a:lnSpc>
              <a:spcBef>
                <a:spcPts val="0"/>
              </a:spcBef>
              <a:spcAft>
                <a:spcPts val="0"/>
              </a:spcAft>
              <a:buNone/>
            </a:pPr>
            <a:r>
              <a:rPr b="1" lang="en" sz="1700">
                <a:latin typeface="Montserrat"/>
                <a:ea typeface="Montserrat"/>
                <a:cs typeface="Montserrat"/>
                <a:sym typeface="Montserrat"/>
              </a:rPr>
              <a:t>They show that you accomplished something at your past jobs, you weren't just “responsible for” it.</a:t>
            </a:r>
            <a:endParaRPr b="1" sz="1700">
              <a:latin typeface="Montserrat"/>
              <a:ea typeface="Montserrat"/>
              <a:cs typeface="Montserrat"/>
              <a:sym typeface="Montserrat"/>
            </a:endParaRPr>
          </a:p>
        </p:txBody>
      </p:sp>
      <p:sp>
        <p:nvSpPr>
          <p:cNvPr id="275" name="Google Shape;275;p58"/>
          <p:cNvSpPr txBox="1"/>
          <p:nvPr/>
        </p:nvSpPr>
        <p:spPr>
          <a:xfrm>
            <a:off x="1192250" y="88675"/>
            <a:ext cx="5675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Montserrat ExtraBold"/>
                <a:ea typeface="Montserrat ExtraBold"/>
                <a:cs typeface="Montserrat ExtraBold"/>
                <a:sym typeface="Montserrat ExtraBold"/>
              </a:rPr>
              <a:t>Let’s check the answers.</a:t>
            </a:r>
            <a:endParaRPr sz="1800">
              <a:solidFill>
                <a:schemeClr val="dk1"/>
              </a:solidFill>
              <a:latin typeface="Montserrat ExtraBold"/>
              <a:ea typeface="Montserrat ExtraBold"/>
              <a:cs typeface="Montserrat ExtraBold"/>
              <a:sym typeface="Montserrat Extra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4">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59"/>
          <p:cNvPicPr preferRelativeResize="0"/>
          <p:nvPr/>
        </p:nvPicPr>
        <p:blipFill>
          <a:blip r:embed="rId3">
            <a:alphaModFix/>
          </a:blip>
          <a:stretch>
            <a:fillRect/>
          </a:stretch>
        </p:blipFill>
        <p:spPr>
          <a:xfrm>
            <a:off x="4094470" y="325150"/>
            <a:ext cx="4966282" cy="4670549"/>
          </a:xfrm>
          <a:prstGeom prst="rect">
            <a:avLst/>
          </a:prstGeom>
          <a:noFill/>
          <a:ln cap="flat" cmpd="sng" w="9525">
            <a:solidFill>
              <a:schemeClr val="dk1"/>
            </a:solidFill>
            <a:prstDash val="solid"/>
            <a:round/>
            <a:headEnd len="sm" w="sm" type="none"/>
            <a:tailEnd len="sm" w="sm" type="none"/>
          </a:ln>
        </p:spPr>
      </p:pic>
      <p:sp>
        <p:nvSpPr>
          <p:cNvPr id="281" name="Google Shape;281;p59"/>
          <p:cNvSpPr txBox="1"/>
          <p:nvPr/>
        </p:nvSpPr>
        <p:spPr>
          <a:xfrm>
            <a:off x="99525" y="458525"/>
            <a:ext cx="3852600" cy="390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800">
                <a:solidFill>
                  <a:schemeClr val="dk1"/>
                </a:solidFill>
                <a:latin typeface="Montserrat"/>
                <a:ea typeface="Montserrat"/>
                <a:cs typeface="Montserrat"/>
                <a:sym typeface="Montserrat"/>
              </a:rPr>
              <a:t>Take a look at the table.</a:t>
            </a:r>
            <a:endParaRPr b="1" sz="1800">
              <a:solidFill>
                <a:schemeClr val="dk1"/>
              </a:solidFill>
              <a:latin typeface="Montserrat"/>
              <a:ea typeface="Montserrat"/>
              <a:cs typeface="Montserrat"/>
              <a:sym typeface="Montserrat"/>
            </a:endParaRPr>
          </a:p>
          <a:p>
            <a:pPr indent="0" lvl="0" marL="0" rtl="0" algn="ctr">
              <a:lnSpc>
                <a:spcPct val="115000"/>
              </a:lnSpc>
              <a:spcBef>
                <a:spcPts val="0"/>
              </a:spcBef>
              <a:spcAft>
                <a:spcPts val="0"/>
              </a:spcAft>
              <a:buNone/>
            </a:pPr>
            <a:r>
              <a:rPr b="1" lang="en" sz="1800">
                <a:solidFill>
                  <a:schemeClr val="dk1"/>
                </a:solidFill>
                <a:latin typeface="Montserrat"/>
                <a:ea typeface="Montserrat"/>
                <a:cs typeface="Montserrat"/>
                <a:sym typeface="Montserrat"/>
              </a:rPr>
              <a:t>Answer </a:t>
            </a:r>
            <a:r>
              <a:rPr b="1" lang="en" sz="1800">
                <a:solidFill>
                  <a:schemeClr val="dk1"/>
                </a:solidFill>
                <a:latin typeface="Montserrat"/>
                <a:ea typeface="Montserrat"/>
                <a:cs typeface="Montserrat"/>
                <a:sym typeface="Montserrat"/>
              </a:rPr>
              <a:t>the questions.</a:t>
            </a:r>
            <a:endParaRPr b="1" sz="18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dk1"/>
              </a:solidFill>
              <a:latin typeface="Montserrat"/>
              <a:ea typeface="Montserrat"/>
              <a:cs typeface="Montserrat"/>
              <a:sym typeface="Montserrat"/>
            </a:endParaRPr>
          </a:p>
          <a:p>
            <a:pPr indent="-330200" lvl="0" marL="457200" rtl="0" algn="l">
              <a:lnSpc>
                <a:spcPct val="200000"/>
              </a:lnSpc>
              <a:spcBef>
                <a:spcPts val="0"/>
              </a:spcBef>
              <a:spcAft>
                <a:spcPts val="0"/>
              </a:spcAft>
              <a:buClr>
                <a:schemeClr val="dk1"/>
              </a:buClr>
              <a:buSzPts val="1600"/>
              <a:buFont typeface="Montserrat"/>
              <a:buAutoNum type="arabicPeriod"/>
            </a:pPr>
            <a:r>
              <a:rPr lang="en" sz="1600">
                <a:solidFill>
                  <a:schemeClr val="dk1"/>
                </a:solidFill>
                <a:latin typeface="Montserrat"/>
                <a:ea typeface="Montserrat"/>
                <a:cs typeface="Montserrat"/>
                <a:sym typeface="Montserrat"/>
              </a:rPr>
              <a:t>How are strong action verbs different from other verbs?</a:t>
            </a:r>
            <a:endParaRPr sz="1600">
              <a:solidFill>
                <a:schemeClr val="dk1"/>
              </a:solidFill>
              <a:latin typeface="Montserrat"/>
              <a:ea typeface="Montserrat"/>
              <a:cs typeface="Montserrat"/>
              <a:sym typeface="Montserrat"/>
            </a:endParaRPr>
          </a:p>
          <a:p>
            <a:pPr indent="-330200" lvl="0" marL="457200" rtl="0" algn="l">
              <a:lnSpc>
                <a:spcPct val="200000"/>
              </a:lnSpc>
              <a:spcBef>
                <a:spcPts val="0"/>
              </a:spcBef>
              <a:spcAft>
                <a:spcPts val="0"/>
              </a:spcAft>
              <a:buClr>
                <a:schemeClr val="dk1"/>
              </a:buClr>
              <a:buSzPts val="1600"/>
              <a:buFont typeface="Montserrat"/>
              <a:buAutoNum type="arabicPeriod"/>
            </a:pPr>
            <a:r>
              <a:rPr lang="en" sz="1600">
                <a:solidFill>
                  <a:schemeClr val="dk1"/>
                </a:solidFill>
                <a:latin typeface="Montserrat"/>
                <a:ea typeface="Montserrat"/>
                <a:cs typeface="Montserrat"/>
                <a:sym typeface="Montserrat"/>
              </a:rPr>
              <a:t>Why should you use them in your CV </a:t>
            </a:r>
            <a:r>
              <a:rPr lang="en" sz="1600">
                <a:solidFill>
                  <a:schemeClr val="dk1"/>
                </a:solidFill>
                <a:latin typeface="Montserrat"/>
                <a:ea typeface="Montserrat"/>
                <a:cs typeface="Montserrat"/>
                <a:sym typeface="Montserrat"/>
              </a:rPr>
              <a:t>instead</a:t>
            </a:r>
            <a:r>
              <a:rPr lang="en" sz="1600">
                <a:solidFill>
                  <a:schemeClr val="dk1"/>
                </a:solidFill>
                <a:latin typeface="Montserrat"/>
                <a:ea typeface="Montserrat"/>
                <a:cs typeface="Montserrat"/>
                <a:sym typeface="Montserrat"/>
              </a:rPr>
              <a:t>?</a:t>
            </a:r>
            <a:endParaRPr sz="1600">
              <a:solidFill>
                <a:schemeClr val="dk1"/>
              </a:solidFill>
              <a:latin typeface="Montserrat"/>
              <a:ea typeface="Montserrat"/>
              <a:cs typeface="Montserrat"/>
              <a:sym typeface="Montserrat"/>
            </a:endParaRPr>
          </a:p>
          <a:p>
            <a:pPr indent="-330200" lvl="0" marL="457200" rtl="0" algn="l">
              <a:lnSpc>
                <a:spcPct val="200000"/>
              </a:lnSpc>
              <a:spcBef>
                <a:spcPts val="0"/>
              </a:spcBef>
              <a:spcAft>
                <a:spcPts val="0"/>
              </a:spcAft>
              <a:buClr>
                <a:schemeClr val="dk1"/>
              </a:buClr>
              <a:buSzPts val="1600"/>
              <a:buFont typeface="Montserrat"/>
              <a:buAutoNum type="arabicPeriod"/>
            </a:pPr>
            <a:r>
              <a:rPr lang="en" sz="1600">
                <a:solidFill>
                  <a:schemeClr val="dk1"/>
                </a:solidFill>
                <a:latin typeface="Montserrat"/>
                <a:ea typeface="Montserrat"/>
                <a:cs typeface="Montserrat"/>
                <a:sym typeface="Montserrat"/>
              </a:rPr>
              <a:t>Do </a:t>
            </a:r>
            <a:r>
              <a:rPr lang="en" sz="1600">
                <a:solidFill>
                  <a:schemeClr val="dk1"/>
                </a:solidFill>
                <a:latin typeface="Montserrat"/>
                <a:ea typeface="Montserrat"/>
                <a:cs typeface="Montserrat"/>
                <a:sym typeface="Montserrat"/>
              </a:rPr>
              <a:t>strong action verbs make your CV more clear to a reader?</a:t>
            </a:r>
            <a:endParaRPr sz="1600">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60"/>
          <p:cNvSpPr/>
          <p:nvPr/>
        </p:nvSpPr>
        <p:spPr>
          <a:xfrm>
            <a:off x="5338900" y="1901050"/>
            <a:ext cx="3251400" cy="31182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0"/>
          <p:cNvSpPr/>
          <p:nvPr/>
        </p:nvSpPr>
        <p:spPr>
          <a:xfrm>
            <a:off x="446250" y="1142475"/>
            <a:ext cx="4601700" cy="7695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0"/>
          <p:cNvSpPr txBox="1"/>
          <p:nvPr/>
        </p:nvSpPr>
        <p:spPr>
          <a:xfrm>
            <a:off x="490675" y="1142475"/>
            <a:ext cx="44928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uFill>
                  <a:noFill/>
                </a:uFill>
                <a:latin typeface="Montserrat Medium"/>
                <a:ea typeface="Montserrat Medium"/>
                <a:cs typeface="Montserrat Medium"/>
                <a:sym typeface="Montserrat Medium"/>
                <a:hlinkClick r:id="rId3">
                  <a:extLst>
                    <a:ext uri="{A12FA001-AC4F-418D-AE19-62706E023703}">
                      <ahyp:hlinkClr val="tx"/>
                    </a:ext>
                  </a:extLst>
                </a:hlinkClick>
              </a:rPr>
              <a:t>Distribute the</a:t>
            </a:r>
            <a:r>
              <a:rPr b="1" lang="en" sz="19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 strong action </a:t>
            </a:r>
            <a:r>
              <a:rPr b="1" lang="en" sz="1900">
                <a:solidFill>
                  <a:schemeClr val="dk1"/>
                </a:solidFill>
                <a:uFill>
                  <a:noFill/>
                </a:uFill>
                <a:latin typeface="Montserrat"/>
                <a:ea typeface="Montserrat"/>
                <a:cs typeface="Montserrat"/>
                <a:sym typeface="Montserrat"/>
                <a:hlinkClick r:id="rId5">
                  <a:extLst>
                    <a:ext uri="{A12FA001-AC4F-418D-AE19-62706E023703}">
                      <ahyp:hlinkClr val="tx"/>
                    </a:ext>
                  </a:extLst>
                </a:hlinkClick>
              </a:rPr>
              <a:t>v</a:t>
            </a:r>
            <a:r>
              <a:rPr b="1" lang="en" sz="1900">
                <a:solidFill>
                  <a:schemeClr val="dk1"/>
                </a:solidFill>
                <a:uFill>
                  <a:noFill/>
                </a:uFill>
                <a:latin typeface="Montserrat"/>
                <a:ea typeface="Montserrat"/>
                <a:cs typeface="Montserrat"/>
                <a:sym typeface="Montserrat"/>
                <a:hlinkClick r:id="rId6">
                  <a:extLst>
                    <a:ext uri="{A12FA001-AC4F-418D-AE19-62706E023703}">
                      <ahyp:hlinkClr val="tx"/>
                    </a:ext>
                  </a:extLst>
                </a:hlinkClick>
              </a:rPr>
              <a:t>erbs</a:t>
            </a:r>
            <a:endParaRPr b="1"/>
          </a:p>
          <a:p>
            <a:pPr indent="0" lvl="0" marL="0" rtl="0" algn="l">
              <a:spcBef>
                <a:spcPts val="0"/>
              </a:spcBef>
              <a:spcAft>
                <a:spcPts val="0"/>
              </a:spcAft>
              <a:buNone/>
            </a:pPr>
            <a:r>
              <a:rPr lang="en" sz="1900">
                <a:solidFill>
                  <a:schemeClr val="dk1"/>
                </a:solidFill>
                <a:uFill>
                  <a:noFill/>
                </a:uFill>
                <a:latin typeface="Montserrat Medium"/>
                <a:ea typeface="Montserrat Medium"/>
                <a:cs typeface="Montserrat Medium"/>
                <a:sym typeface="Montserrat Medium"/>
                <a:hlinkClick r:id="rId7">
                  <a:extLst>
                    <a:ext uri="{A12FA001-AC4F-418D-AE19-62706E023703}">
                      <ahyp:hlinkClr val="tx"/>
                    </a:ext>
                  </a:extLst>
                </a:hlinkClick>
              </a:rPr>
              <a:t>into four categories</a:t>
            </a:r>
            <a:endParaRPr sz="1900">
              <a:solidFill>
                <a:schemeClr val="dk1"/>
              </a:solidFill>
              <a:latin typeface="Montserrat Medium"/>
              <a:ea typeface="Montserrat Medium"/>
              <a:cs typeface="Montserrat Medium"/>
              <a:sym typeface="Montserrat Medium"/>
            </a:endParaRPr>
          </a:p>
        </p:txBody>
      </p:sp>
      <p:pic>
        <p:nvPicPr>
          <p:cNvPr id="289" name="Google Shape;289;p60"/>
          <p:cNvPicPr preferRelativeResize="0"/>
          <p:nvPr/>
        </p:nvPicPr>
        <p:blipFill rotWithShape="1">
          <a:blip r:embed="rId8">
            <a:alphaModFix/>
          </a:blip>
          <a:srcRect b="0" l="4008" r="4692" t="17170"/>
          <a:stretch/>
        </p:blipFill>
        <p:spPr>
          <a:xfrm>
            <a:off x="4157550" y="1856650"/>
            <a:ext cx="4601549" cy="340234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61"/>
          <p:cNvSpPr/>
          <p:nvPr/>
        </p:nvSpPr>
        <p:spPr>
          <a:xfrm flipH="1">
            <a:off x="764375" y="364575"/>
            <a:ext cx="3507900" cy="2138100"/>
          </a:xfrm>
          <a:prstGeom prst="wedgeEllipseCallout">
            <a:avLst>
              <a:gd fmla="val -20833" name="adj1"/>
              <a:gd fmla="val 62500" name="adj2"/>
            </a:avLst>
          </a:prstGeom>
          <a:solidFill>
            <a:schemeClr val="lt2"/>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1"/>
          <p:cNvSpPr txBox="1"/>
          <p:nvPr/>
        </p:nvSpPr>
        <p:spPr>
          <a:xfrm>
            <a:off x="1069850" y="1053450"/>
            <a:ext cx="29799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100">
                <a:solidFill>
                  <a:schemeClr val="hlink"/>
                </a:solidFill>
                <a:uFill>
                  <a:noFill/>
                </a:uFill>
                <a:latin typeface="Montserrat ExtraBold"/>
                <a:ea typeface="Montserrat ExtraBold"/>
                <a:cs typeface="Montserrat ExtraBold"/>
                <a:sym typeface="Montserrat ExtraBold"/>
                <a:hlinkClick r:id="rId3"/>
              </a:rPr>
              <a:t>Let’s speak!</a:t>
            </a:r>
            <a:endParaRPr sz="3100">
              <a:solidFill>
                <a:schemeClr val="dk1"/>
              </a:solidFill>
              <a:latin typeface="Montserrat ExtraBold"/>
              <a:ea typeface="Montserrat ExtraBold"/>
              <a:cs typeface="Montserrat ExtraBold"/>
              <a:sym typeface="Montserrat ExtraBold"/>
            </a:endParaRPr>
          </a:p>
        </p:txBody>
      </p:sp>
      <p:pic>
        <p:nvPicPr>
          <p:cNvPr id="296" name="Google Shape;296;p61"/>
          <p:cNvPicPr preferRelativeResize="0"/>
          <p:nvPr/>
        </p:nvPicPr>
        <p:blipFill>
          <a:blip r:embed="rId4">
            <a:alphaModFix/>
          </a:blip>
          <a:stretch>
            <a:fillRect/>
          </a:stretch>
        </p:blipFill>
        <p:spPr>
          <a:xfrm>
            <a:off x="3847400" y="141700"/>
            <a:ext cx="5094922" cy="458493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44"/>
          <p:cNvSpPr/>
          <p:nvPr/>
        </p:nvSpPr>
        <p:spPr>
          <a:xfrm>
            <a:off x="2335275" y="394150"/>
            <a:ext cx="4522800" cy="11133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4"/>
          <p:cNvSpPr/>
          <p:nvPr/>
        </p:nvSpPr>
        <p:spPr>
          <a:xfrm>
            <a:off x="8626253" y="4698080"/>
            <a:ext cx="241648" cy="195150"/>
          </a:xfrm>
          <a:custGeom>
            <a:rect b="b" l="l" r="r" t="t"/>
            <a:pathLst>
              <a:path extrusionOk="0" h="128" w="160">
                <a:moveTo>
                  <a:pt x="159" y="66"/>
                </a:moveTo>
                <a:cubicBezTo>
                  <a:pt x="98" y="127"/>
                  <a:pt x="98" y="127"/>
                  <a:pt x="98" y="127"/>
                </a:cubicBezTo>
                <a:cubicBezTo>
                  <a:pt x="97" y="128"/>
                  <a:pt x="97" y="128"/>
                  <a:pt x="96" y="128"/>
                </a:cubicBezTo>
                <a:cubicBezTo>
                  <a:pt x="95" y="128"/>
                  <a:pt x="95" y="128"/>
                  <a:pt x="94" y="127"/>
                </a:cubicBezTo>
                <a:cubicBezTo>
                  <a:pt x="93" y="126"/>
                  <a:pt x="93" y="125"/>
                  <a:pt x="94" y="124"/>
                </a:cubicBezTo>
                <a:cubicBezTo>
                  <a:pt x="152" y="66"/>
                  <a:pt x="152" y="66"/>
                  <a:pt x="152" y="66"/>
                </a:cubicBezTo>
                <a:cubicBezTo>
                  <a:pt x="2" y="66"/>
                  <a:pt x="2" y="66"/>
                  <a:pt x="2" y="66"/>
                </a:cubicBezTo>
                <a:cubicBezTo>
                  <a:pt x="1" y="66"/>
                  <a:pt x="0" y="65"/>
                  <a:pt x="0" y="64"/>
                </a:cubicBezTo>
                <a:cubicBezTo>
                  <a:pt x="0" y="63"/>
                  <a:pt x="1" y="61"/>
                  <a:pt x="2" y="61"/>
                </a:cubicBezTo>
                <a:cubicBezTo>
                  <a:pt x="152" y="61"/>
                  <a:pt x="152" y="61"/>
                  <a:pt x="152" y="61"/>
                </a:cubicBezTo>
                <a:cubicBezTo>
                  <a:pt x="94" y="4"/>
                  <a:pt x="94" y="4"/>
                  <a:pt x="94" y="4"/>
                </a:cubicBezTo>
                <a:cubicBezTo>
                  <a:pt x="93" y="3"/>
                  <a:pt x="93" y="2"/>
                  <a:pt x="94" y="1"/>
                </a:cubicBezTo>
                <a:cubicBezTo>
                  <a:pt x="95" y="0"/>
                  <a:pt x="97" y="0"/>
                  <a:pt x="98" y="1"/>
                </a:cubicBezTo>
                <a:cubicBezTo>
                  <a:pt x="159" y="62"/>
                  <a:pt x="159" y="62"/>
                  <a:pt x="159" y="62"/>
                </a:cubicBezTo>
                <a:cubicBezTo>
                  <a:pt x="159" y="62"/>
                  <a:pt x="160" y="62"/>
                  <a:pt x="160" y="63"/>
                </a:cubicBezTo>
                <a:cubicBezTo>
                  <a:pt x="160" y="63"/>
                  <a:pt x="160" y="63"/>
                  <a:pt x="160" y="63"/>
                </a:cubicBezTo>
                <a:cubicBezTo>
                  <a:pt x="160" y="63"/>
                  <a:pt x="160" y="63"/>
                  <a:pt x="160" y="63"/>
                </a:cubicBezTo>
                <a:cubicBezTo>
                  <a:pt x="160" y="64"/>
                  <a:pt x="160" y="64"/>
                  <a:pt x="160" y="64"/>
                </a:cubicBezTo>
                <a:cubicBezTo>
                  <a:pt x="160" y="65"/>
                  <a:pt x="160" y="65"/>
                  <a:pt x="159" y="6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222222"/>
              </a:solidFill>
              <a:latin typeface="Calibri"/>
              <a:ea typeface="Calibri"/>
              <a:cs typeface="Calibri"/>
              <a:sym typeface="Calibri"/>
            </a:endParaRPr>
          </a:p>
        </p:txBody>
      </p:sp>
      <p:sp>
        <p:nvSpPr>
          <p:cNvPr id="170" name="Google Shape;170;p44"/>
          <p:cNvSpPr txBox="1"/>
          <p:nvPr/>
        </p:nvSpPr>
        <p:spPr>
          <a:xfrm>
            <a:off x="1892175" y="411950"/>
            <a:ext cx="4601400" cy="1000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1"/>
                </a:solidFill>
                <a:latin typeface="Montserrat ExtraBold"/>
                <a:ea typeface="Montserrat ExtraBold"/>
                <a:cs typeface="Montserrat ExtraBold"/>
                <a:sym typeface="Montserrat ExtraBold"/>
              </a:rPr>
              <a:t>   Our goal</a:t>
            </a:r>
            <a:endParaRPr sz="3000">
              <a:solidFill>
                <a:schemeClr val="accent1"/>
              </a:solidFill>
              <a:latin typeface="Montserrat ExtraBold"/>
              <a:ea typeface="Montserrat ExtraBold"/>
              <a:cs typeface="Montserrat ExtraBold"/>
              <a:sym typeface="Montserrat ExtraBold"/>
            </a:endParaRPr>
          </a:p>
          <a:p>
            <a:pPr indent="-374650" lvl="0" marL="457200" rtl="0" algn="ctr">
              <a:spcBef>
                <a:spcPts val="0"/>
              </a:spcBef>
              <a:spcAft>
                <a:spcPts val="0"/>
              </a:spcAft>
              <a:buClr>
                <a:schemeClr val="dk1"/>
              </a:buClr>
              <a:buSzPts val="2300"/>
              <a:buFont typeface="Montserrat"/>
              <a:buChar char="-"/>
            </a:pPr>
            <a:r>
              <a:rPr b="1" lang="en" sz="2300">
                <a:solidFill>
                  <a:schemeClr val="dk1"/>
                </a:solidFill>
                <a:latin typeface="Montserrat"/>
                <a:ea typeface="Montserrat"/>
                <a:cs typeface="Montserrat"/>
                <a:sym typeface="Montserrat"/>
              </a:rPr>
              <a:t>Pass a job interview</a:t>
            </a:r>
            <a:endParaRPr b="1" sz="900">
              <a:solidFill>
                <a:schemeClr val="dk1"/>
              </a:solidFill>
              <a:latin typeface="Open Sans"/>
              <a:ea typeface="Open Sans"/>
              <a:cs typeface="Open Sans"/>
              <a:sym typeface="Open Sans"/>
            </a:endParaRPr>
          </a:p>
        </p:txBody>
      </p:sp>
      <p:pic>
        <p:nvPicPr>
          <p:cNvPr id="171" name="Google Shape;171;p44"/>
          <p:cNvPicPr preferRelativeResize="0"/>
          <p:nvPr/>
        </p:nvPicPr>
        <p:blipFill>
          <a:blip r:embed="rId3">
            <a:alphaModFix/>
          </a:blip>
          <a:stretch>
            <a:fillRect/>
          </a:stretch>
        </p:blipFill>
        <p:spPr>
          <a:xfrm>
            <a:off x="4758550" y="1798875"/>
            <a:ext cx="4184400" cy="2350800"/>
          </a:xfrm>
          <a:prstGeom prst="rect">
            <a:avLst/>
          </a:prstGeom>
          <a:noFill/>
          <a:ln>
            <a:noFill/>
          </a:ln>
        </p:spPr>
      </p:pic>
      <p:sp>
        <p:nvSpPr>
          <p:cNvPr id="172" name="Google Shape;172;p44"/>
          <p:cNvSpPr txBox="1"/>
          <p:nvPr/>
        </p:nvSpPr>
        <p:spPr>
          <a:xfrm>
            <a:off x="409050" y="1660925"/>
            <a:ext cx="4019100" cy="2124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2800">
                <a:latin typeface="Montserrat ExtraBold"/>
                <a:ea typeface="Montserrat ExtraBold"/>
                <a:cs typeface="Montserrat ExtraBold"/>
                <a:sym typeface="Montserrat ExtraBold"/>
              </a:rPr>
              <a:t>        Our rules:</a:t>
            </a:r>
            <a:endParaRPr sz="2800">
              <a:latin typeface="Montserrat ExtraBold"/>
              <a:ea typeface="Montserrat ExtraBold"/>
              <a:cs typeface="Montserrat ExtraBold"/>
              <a:sym typeface="Montserrat ExtraBold"/>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Turn on your camera</a:t>
            </a:r>
            <a:endParaRPr sz="2100">
              <a:latin typeface="Montserrat"/>
              <a:ea typeface="Montserrat"/>
              <a:cs typeface="Montserrat"/>
              <a:sym typeface="Montserrat"/>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Set up your microphone </a:t>
            </a:r>
            <a:endParaRPr sz="2100">
              <a:latin typeface="Montserrat"/>
              <a:ea typeface="Montserrat"/>
              <a:cs typeface="Montserrat"/>
              <a:sym typeface="Montserrat"/>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Be active</a:t>
            </a:r>
            <a:endParaRPr sz="2100">
              <a:latin typeface="Montserrat"/>
              <a:ea typeface="Montserrat"/>
              <a:cs typeface="Montserrat"/>
              <a:sym typeface="Montserrat"/>
            </a:endParaRPr>
          </a:p>
        </p:txBody>
      </p:sp>
      <p:sp>
        <p:nvSpPr>
          <p:cNvPr id="173" name="Google Shape;173;p44"/>
          <p:cNvSpPr txBox="1"/>
          <p:nvPr/>
        </p:nvSpPr>
        <p:spPr>
          <a:xfrm>
            <a:off x="5229375" y="293150"/>
            <a:ext cx="684000" cy="75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700"/>
              <a:t>🔥</a:t>
            </a:r>
            <a:endParaRPr sz="37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62"/>
          <p:cNvSpPr/>
          <p:nvPr/>
        </p:nvSpPr>
        <p:spPr>
          <a:xfrm>
            <a:off x="285750" y="729150"/>
            <a:ext cx="4956300" cy="10446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2"/>
          <p:cNvSpPr txBox="1"/>
          <p:nvPr/>
        </p:nvSpPr>
        <p:spPr>
          <a:xfrm>
            <a:off x="434800" y="844175"/>
            <a:ext cx="5152500" cy="84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latin typeface="Montserrat"/>
                <a:ea typeface="Montserrat"/>
                <a:cs typeface="Montserrat"/>
                <a:sym typeface="Montserrat"/>
              </a:rPr>
              <a:t>A person's strength was always his weakness, and vice versa.</a:t>
            </a:r>
            <a:endParaRPr sz="2000">
              <a:latin typeface="Montserrat"/>
              <a:ea typeface="Montserrat"/>
              <a:cs typeface="Montserrat"/>
              <a:sym typeface="Montserrat"/>
            </a:endParaRPr>
          </a:p>
        </p:txBody>
      </p:sp>
      <p:pic>
        <p:nvPicPr>
          <p:cNvPr id="303" name="Google Shape;303;p62"/>
          <p:cNvPicPr preferRelativeResize="0"/>
          <p:nvPr/>
        </p:nvPicPr>
        <p:blipFill rotWithShape="1">
          <a:blip r:embed="rId3">
            <a:alphaModFix/>
          </a:blip>
          <a:srcRect b="0" l="9552" r="2965" t="0"/>
          <a:stretch/>
        </p:blipFill>
        <p:spPr>
          <a:xfrm>
            <a:off x="4731925" y="2201150"/>
            <a:ext cx="4293652" cy="2569201"/>
          </a:xfrm>
          <a:prstGeom prst="rect">
            <a:avLst/>
          </a:prstGeom>
          <a:noFill/>
          <a:ln cap="flat" cmpd="sng" w="9525">
            <a:solidFill>
              <a:schemeClr val="dk2"/>
            </a:solidFill>
            <a:prstDash val="solid"/>
            <a:round/>
            <a:headEnd len="sm" w="sm" type="none"/>
            <a:tailEnd len="sm" w="sm" type="none"/>
          </a:ln>
        </p:spPr>
      </p:pic>
      <p:sp>
        <p:nvSpPr>
          <p:cNvPr id="304" name="Google Shape;304;p62"/>
          <p:cNvSpPr txBox="1"/>
          <p:nvPr/>
        </p:nvSpPr>
        <p:spPr>
          <a:xfrm>
            <a:off x="0" y="2496250"/>
            <a:ext cx="4628400" cy="1743300"/>
          </a:xfrm>
          <a:prstGeom prst="rect">
            <a:avLst/>
          </a:prstGeom>
          <a:noFill/>
          <a:ln>
            <a:noFill/>
          </a:ln>
        </p:spPr>
        <p:txBody>
          <a:bodyPr anchorCtr="0" anchor="t" bIns="91425" lIns="91425" spcFirstLastPara="1" rIns="91425" wrap="square" tIns="91425">
            <a:spAutoFit/>
          </a:bodyPr>
          <a:lstStyle/>
          <a:p>
            <a:pPr indent="-323850" lvl="0" marL="457200" rtl="0" algn="l">
              <a:lnSpc>
                <a:spcPct val="115000"/>
              </a:lnSpc>
              <a:spcBef>
                <a:spcPts val="0"/>
              </a:spcBef>
              <a:spcAft>
                <a:spcPts val="0"/>
              </a:spcAft>
              <a:buSzPts val="1500"/>
              <a:buFont typeface="Montserrat"/>
              <a:buAutoNum type="arabicPeriod"/>
            </a:pPr>
            <a:r>
              <a:rPr lang="en" sz="1500">
                <a:latin typeface="Montserrat"/>
                <a:ea typeface="Montserrat"/>
                <a:cs typeface="Montserrat"/>
                <a:sym typeface="Montserrat"/>
              </a:rPr>
              <a:t>What do you think your strength is? </a:t>
            </a:r>
            <a:endParaRPr sz="1500">
              <a:latin typeface="Montserrat"/>
              <a:ea typeface="Montserrat"/>
              <a:cs typeface="Montserrat"/>
              <a:sym typeface="Montserrat"/>
            </a:endParaRPr>
          </a:p>
          <a:p>
            <a:pPr indent="0" lvl="0" marL="0" rtl="0" algn="l">
              <a:lnSpc>
                <a:spcPct val="115000"/>
              </a:lnSpc>
              <a:spcBef>
                <a:spcPts val="0"/>
              </a:spcBef>
              <a:spcAft>
                <a:spcPts val="0"/>
              </a:spcAft>
              <a:buNone/>
            </a:pPr>
            <a:r>
              <a:rPr lang="en" sz="1500">
                <a:latin typeface="Montserrat"/>
                <a:ea typeface="Montserrat"/>
                <a:cs typeface="Montserrat"/>
                <a:sym typeface="Montserrat"/>
              </a:rPr>
              <a:t>  Was it your weakness before? Are you afraid     to lose this quality?</a:t>
            </a:r>
            <a:endParaRPr sz="1500">
              <a:latin typeface="Montserrat"/>
              <a:ea typeface="Montserrat"/>
              <a:cs typeface="Montserrat"/>
              <a:sym typeface="Montserrat"/>
            </a:endParaRPr>
          </a:p>
          <a:p>
            <a:pPr indent="0" lvl="0" marL="0" rtl="0" algn="l">
              <a:lnSpc>
                <a:spcPct val="115000"/>
              </a:lnSpc>
              <a:spcBef>
                <a:spcPts val="0"/>
              </a:spcBef>
              <a:spcAft>
                <a:spcPts val="0"/>
              </a:spcAft>
              <a:buNone/>
            </a:pPr>
            <a:r>
              <a:t/>
            </a:r>
            <a:endParaRPr sz="1500">
              <a:latin typeface="Montserrat"/>
              <a:ea typeface="Montserrat"/>
              <a:cs typeface="Montserrat"/>
              <a:sym typeface="Montserrat"/>
            </a:endParaRPr>
          </a:p>
          <a:p>
            <a:pPr indent="-323850" lvl="0" marL="457200" rtl="0" algn="l">
              <a:lnSpc>
                <a:spcPct val="115000"/>
              </a:lnSpc>
              <a:spcBef>
                <a:spcPts val="0"/>
              </a:spcBef>
              <a:spcAft>
                <a:spcPts val="0"/>
              </a:spcAft>
              <a:buSzPts val="1500"/>
              <a:buFont typeface="Montserrat"/>
              <a:buAutoNum type="arabicPeriod"/>
            </a:pPr>
            <a:r>
              <a:rPr lang="en" sz="1500">
                <a:latin typeface="Montserrat"/>
                <a:ea typeface="Montserrat"/>
                <a:cs typeface="Montserrat"/>
                <a:sym typeface="Montserrat"/>
              </a:rPr>
              <a:t>What do you think your weakness is? </a:t>
            </a:r>
            <a:endParaRPr sz="1500">
              <a:latin typeface="Montserrat"/>
              <a:ea typeface="Montserrat"/>
              <a:cs typeface="Montserrat"/>
              <a:sym typeface="Montserrat"/>
            </a:endParaRPr>
          </a:p>
          <a:p>
            <a:pPr indent="0" lvl="0" marL="0" rtl="0" algn="l">
              <a:lnSpc>
                <a:spcPct val="115000"/>
              </a:lnSpc>
              <a:spcBef>
                <a:spcPts val="0"/>
              </a:spcBef>
              <a:spcAft>
                <a:spcPts val="0"/>
              </a:spcAft>
              <a:buNone/>
            </a:pPr>
            <a:r>
              <a:rPr lang="en" sz="1500">
                <a:latin typeface="Montserrat"/>
                <a:ea typeface="Montserrat"/>
                <a:cs typeface="Montserrat"/>
                <a:sym typeface="Montserrat"/>
              </a:rPr>
              <a:t> Do you know somebody who was good at it?</a:t>
            </a:r>
            <a:endParaRPr sz="2000">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63"/>
          <p:cNvSpPr txBox="1"/>
          <p:nvPr/>
        </p:nvSpPr>
        <p:spPr>
          <a:xfrm>
            <a:off x="1839125" y="74675"/>
            <a:ext cx="51168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solidFill>
                  <a:schemeClr val="dk1"/>
                </a:solidFill>
                <a:latin typeface="Montserrat SemiBold"/>
                <a:ea typeface="Montserrat SemiBold"/>
                <a:cs typeface="Montserrat SemiBold"/>
                <a:sym typeface="Montserrat SemiBold"/>
              </a:rPr>
              <a:t>What are your strengths?</a:t>
            </a:r>
            <a:endParaRPr sz="1900">
              <a:solidFill>
                <a:schemeClr val="dk1"/>
              </a:solidFill>
              <a:latin typeface="Montserrat SemiBold"/>
              <a:ea typeface="Montserrat SemiBold"/>
              <a:cs typeface="Montserrat SemiBold"/>
              <a:sym typeface="Montserrat SemiBold"/>
            </a:endParaRPr>
          </a:p>
          <a:p>
            <a:pPr indent="0" lvl="0" marL="0" rtl="0" algn="ctr">
              <a:spcBef>
                <a:spcPts val="0"/>
              </a:spcBef>
              <a:spcAft>
                <a:spcPts val="0"/>
              </a:spcAft>
              <a:buNone/>
            </a:pPr>
            <a:r>
              <a:rPr lang="en" sz="1900">
                <a:solidFill>
                  <a:schemeClr val="dk1"/>
                </a:solidFill>
                <a:latin typeface="Montserrat SemiBold"/>
                <a:ea typeface="Montserrat SemiBold"/>
                <a:cs typeface="Montserrat SemiBold"/>
                <a:sym typeface="Montserrat SemiBold"/>
              </a:rPr>
              <a:t>What are your weaknesses?</a:t>
            </a:r>
            <a:endParaRPr sz="1900">
              <a:solidFill>
                <a:schemeClr val="dk1"/>
              </a:solidFill>
              <a:latin typeface="Montserrat SemiBold"/>
              <a:ea typeface="Montserrat SemiBold"/>
              <a:cs typeface="Montserrat SemiBold"/>
              <a:sym typeface="Montserrat SemiBold"/>
            </a:endParaRPr>
          </a:p>
        </p:txBody>
      </p:sp>
      <p:pic>
        <p:nvPicPr>
          <p:cNvPr id="310" name="Google Shape;310;p63"/>
          <p:cNvPicPr preferRelativeResize="0"/>
          <p:nvPr/>
        </p:nvPicPr>
        <p:blipFill>
          <a:blip r:embed="rId3">
            <a:alphaModFix/>
          </a:blip>
          <a:stretch>
            <a:fillRect/>
          </a:stretch>
        </p:blipFill>
        <p:spPr>
          <a:xfrm>
            <a:off x="1453638" y="844163"/>
            <a:ext cx="5887775" cy="3311876"/>
          </a:xfrm>
          <a:prstGeom prst="rect">
            <a:avLst/>
          </a:prstGeom>
          <a:noFill/>
          <a:ln cap="flat" cmpd="sng" w="19050">
            <a:solidFill>
              <a:schemeClr val="dk2"/>
            </a:solidFill>
            <a:prstDash val="solid"/>
            <a:round/>
            <a:headEnd len="sm" w="sm" type="none"/>
            <a:tailEnd len="sm" w="sm" type="none"/>
          </a:ln>
        </p:spPr>
      </p:pic>
      <p:sp>
        <p:nvSpPr>
          <p:cNvPr id="311" name="Google Shape;311;p63"/>
          <p:cNvSpPr txBox="1"/>
          <p:nvPr/>
        </p:nvSpPr>
        <p:spPr>
          <a:xfrm>
            <a:off x="1177750" y="4317725"/>
            <a:ext cx="69261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300" u="sng">
                <a:solidFill>
                  <a:schemeClr val="hlink"/>
                </a:solidFill>
                <a:latin typeface="Montserrat ExtraBold"/>
                <a:ea typeface="Montserrat ExtraBold"/>
                <a:cs typeface="Montserrat ExtraBold"/>
                <a:sym typeface="Montserrat ExtraBold"/>
                <a:hlinkClick r:id="rId4"/>
              </a:rPr>
              <a:t>Let’s see some examples of the answers!</a:t>
            </a:r>
            <a:endParaRPr sz="2300">
              <a:latin typeface="Montserrat ExtraBold"/>
              <a:ea typeface="Montserrat ExtraBold"/>
              <a:cs typeface="Montserrat ExtraBold"/>
              <a:sym typeface="Montserrat Extra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64"/>
          <p:cNvSpPr txBox="1"/>
          <p:nvPr/>
        </p:nvSpPr>
        <p:spPr>
          <a:xfrm>
            <a:off x="278600" y="432150"/>
            <a:ext cx="8376600" cy="3955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a:latin typeface="Montserrat"/>
                <a:ea typeface="Montserrat"/>
                <a:cs typeface="Montserrat"/>
                <a:sym typeface="Montserrat"/>
              </a:rPr>
              <a:t>Weakness: </a:t>
            </a:r>
            <a:endParaRPr b="1">
              <a:latin typeface="Montserrat"/>
              <a:ea typeface="Montserrat"/>
              <a:cs typeface="Montserrat"/>
              <a:sym typeface="Montserrat"/>
            </a:endParaRPr>
          </a:p>
          <a:p>
            <a:pPr indent="0" lvl="0" marL="0" rtl="0" algn="l">
              <a:lnSpc>
                <a:spcPct val="150000"/>
              </a:lnSpc>
              <a:spcBef>
                <a:spcPts val="0"/>
              </a:spcBef>
              <a:spcAft>
                <a:spcPts val="0"/>
              </a:spcAft>
              <a:buNone/>
            </a:pPr>
            <a:r>
              <a:rPr lang="en">
                <a:latin typeface="Montserrat"/>
                <a:ea typeface="Montserrat"/>
                <a:cs typeface="Montserrat"/>
                <a:sym typeface="Montserrat"/>
              </a:rPr>
              <a:t>I think one area I could work on is my delegation skills. I spend more time than necessary by doing everything on my own that could easily be delegated to someone else. I have never missed a deadline but I realized that I can slow things down if I take all the tasks personally without delegating to others.</a:t>
            </a:r>
            <a:endParaRPr>
              <a:latin typeface="Montserrat"/>
              <a:ea typeface="Montserrat"/>
              <a:cs typeface="Montserrat"/>
              <a:sym typeface="Montserrat"/>
            </a:endParaRPr>
          </a:p>
          <a:p>
            <a:pPr indent="0" lvl="0" marL="0" rtl="0" algn="l">
              <a:lnSpc>
                <a:spcPct val="150000"/>
              </a:lnSpc>
              <a:spcBef>
                <a:spcPts val="0"/>
              </a:spcBef>
              <a:spcAft>
                <a:spcPts val="0"/>
              </a:spcAft>
              <a:buNone/>
            </a:pPr>
            <a:r>
              <a:t/>
            </a:r>
            <a:endParaRPr>
              <a:latin typeface="Montserrat"/>
              <a:ea typeface="Montserrat"/>
              <a:cs typeface="Montserrat"/>
              <a:sym typeface="Montserrat"/>
            </a:endParaRPr>
          </a:p>
          <a:p>
            <a:pPr indent="0" lvl="0" marL="0" rtl="0" algn="l">
              <a:lnSpc>
                <a:spcPct val="150000"/>
              </a:lnSpc>
              <a:spcBef>
                <a:spcPts val="0"/>
              </a:spcBef>
              <a:spcAft>
                <a:spcPts val="0"/>
              </a:spcAft>
              <a:buNone/>
            </a:pPr>
            <a:r>
              <a:rPr b="1" lang="en">
                <a:latin typeface="Montserrat"/>
                <a:ea typeface="Montserrat"/>
                <a:cs typeface="Montserrat"/>
                <a:sym typeface="Montserrat"/>
              </a:rPr>
              <a:t>Strength:</a:t>
            </a:r>
            <a:endParaRPr b="1">
              <a:latin typeface="Montserrat"/>
              <a:ea typeface="Montserrat"/>
              <a:cs typeface="Montserrat"/>
              <a:sym typeface="Montserrat"/>
            </a:endParaRPr>
          </a:p>
          <a:p>
            <a:pPr indent="0" lvl="0" marL="0" rtl="0" algn="l">
              <a:lnSpc>
                <a:spcPct val="150000"/>
              </a:lnSpc>
              <a:spcBef>
                <a:spcPts val="0"/>
              </a:spcBef>
              <a:spcAft>
                <a:spcPts val="0"/>
              </a:spcAft>
              <a:buNone/>
            </a:pPr>
            <a:r>
              <a:rPr lang="en">
                <a:latin typeface="Montserrat"/>
                <a:ea typeface="Montserrat"/>
                <a:cs typeface="Montserrat"/>
                <a:sym typeface="Montserrat"/>
              </a:rPr>
              <a:t>I am a solutions-oriented person and a quick learner. In my role as an electrical engineer, I learned to perform well under pressure when designing equipment because our team would not be able to win a contract unless we produced the blueprints quickly, with as few resources as possible. In these circumstances, I am not afraid to ask questions to figure out the challenge. I do extensive research for every client, so I can be extra prepared.</a:t>
            </a:r>
            <a:endParaRPr>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65"/>
          <p:cNvSpPr txBox="1"/>
          <p:nvPr/>
        </p:nvSpPr>
        <p:spPr>
          <a:xfrm>
            <a:off x="1753925" y="49925"/>
            <a:ext cx="5116800" cy="1354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1900" u="sng">
                <a:solidFill>
                  <a:schemeClr val="dk1"/>
                </a:solidFill>
                <a:latin typeface="Montserrat"/>
                <a:ea typeface="Montserrat"/>
                <a:cs typeface="Montserrat"/>
                <a:sym typeface="Montserrat"/>
              </a:rPr>
              <a:t>Answer the questions:</a:t>
            </a:r>
            <a:endParaRPr sz="1900">
              <a:solidFill>
                <a:schemeClr val="dk1"/>
              </a:solidFill>
              <a:latin typeface="Montserrat"/>
              <a:ea typeface="Montserrat"/>
              <a:cs typeface="Montserrat"/>
              <a:sym typeface="Montserrat"/>
            </a:endParaRPr>
          </a:p>
          <a:p>
            <a:pPr indent="0" lvl="0" marL="0" rtl="0" algn="ctr">
              <a:lnSpc>
                <a:spcPct val="150000"/>
              </a:lnSpc>
              <a:spcBef>
                <a:spcPts val="0"/>
              </a:spcBef>
              <a:spcAft>
                <a:spcPts val="0"/>
              </a:spcAft>
              <a:buNone/>
            </a:pPr>
            <a:r>
              <a:rPr b="1" lang="en" sz="1900">
                <a:solidFill>
                  <a:schemeClr val="dk1"/>
                </a:solidFill>
                <a:latin typeface="Montserrat"/>
                <a:ea typeface="Montserrat"/>
                <a:cs typeface="Montserrat"/>
                <a:sym typeface="Montserrat"/>
              </a:rPr>
              <a:t>What are your strengths?</a:t>
            </a:r>
            <a:endParaRPr b="1" sz="1900">
              <a:solidFill>
                <a:schemeClr val="dk1"/>
              </a:solidFill>
              <a:latin typeface="Montserrat"/>
              <a:ea typeface="Montserrat"/>
              <a:cs typeface="Montserrat"/>
              <a:sym typeface="Montserrat"/>
            </a:endParaRPr>
          </a:p>
          <a:p>
            <a:pPr indent="0" lvl="0" marL="0" rtl="0" algn="ctr">
              <a:lnSpc>
                <a:spcPct val="150000"/>
              </a:lnSpc>
              <a:spcBef>
                <a:spcPts val="0"/>
              </a:spcBef>
              <a:spcAft>
                <a:spcPts val="0"/>
              </a:spcAft>
              <a:buNone/>
            </a:pPr>
            <a:r>
              <a:rPr b="1" lang="en" sz="1900">
                <a:solidFill>
                  <a:schemeClr val="dk1"/>
                </a:solidFill>
                <a:latin typeface="Montserrat"/>
                <a:ea typeface="Montserrat"/>
                <a:cs typeface="Montserrat"/>
                <a:sym typeface="Montserrat"/>
              </a:rPr>
              <a:t>What are your weaknesses?</a:t>
            </a:r>
            <a:endParaRPr b="1" sz="1900">
              <a:solidFill>
                <a:schemeClr val="dk1"/>
              </a:solidFill>
              <a:latin typeface="Montserrat"/>
              <a:ea typeface="Montserrat"/>
              <a:cs typeface="Montserrat"/>
              <a:sym typeface="Montserrat"/>
            </a:endParaRPr>
          </a:p>
        </p:txBody>
      </p:sp>
      <p:pic>
        <p:nvPicPr>
          <p:cNvPr id="322" name="Google Shape;322;p65"/>
          <p:cNvPicPr preferRelativeResize="0"/>
          <p:nvPr/>
        </p:nvPicPr>
        <p:blipFill rotWithShape="1">
          <a:blip r:embed="rId3">
            <a:alphaModFix/>
          </a:blip>
          <a:srcRect b="16969" l="12518" r="12921" t="17765"/>
          <a:stretch/>
        </p:blipFill>
        <p:spPr>
          <a:xfrm>
            <a:off x="3507813" y="1404425"/>
            <a:ext cx="5636175" cy="3613876"/>
          </a:xfrm>
          <a:prstGeom prst="rect">
            <a:avLst/>
          </a:prstGeom>
          <a:noFill/>
          <a:ln>
            <a:noFill/>
          </a:ln>
        </p:spPr>
      </p:pic>
      <p:sp>
        <p:nvSpPr>
          <p:cNvPr id="323" name="Google Shape;323;p65"/>
          <p:cNvSpPr txBox="1"/>
          <p:nvPr/>
        </p:nvSpPr>
        <p:spPr>
          <a:xfrm>
            <a:off x="157650" y="1677425"/>
            <a:ext cx="3793500" cy="2839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1500">
                <a:latin typeface="Montserrat"/>
                <a:ea typeface="Montserrat"/>
                <a:cs typeface="Montserrat"/>
                <a:sym typeface="Montserrat"/>
              </a:rPr>
              <a:t>Weaknesses</a:t>
            </a:r>
            <a:endParaRPr b="1" sz="1500">
              <a:latin typeface="Montserrat"/>
              <a:ea typeface="Montserrat"/>
              <a:cs typeface="Montserrat"/>
              <a:sym typeface="Montserrat"/>
            </a:endParaRPr>
          </a:p>
          <a:p>
            <a:pPr indent="0" lvl="0" marL="0" rtl="0" algn="l">
              <a:lnSpc>
                <a:spcPct val="150000"/>
              </a:lnSpc>
              <a:spcBef>
                <a:spcPts val="0"/>
              </a:spcBef>
              <a:spcAft>
                <a:spcPts val="0"/>
              </a:spcAft>
              <a:buNone/>
            </a:pPr>
            <a:r>
              <a:rPr lang="en" sz="1500">
                <a:latin typeface="Montserrat"/>
                <a:ea typeface="Montserrat"/>
                <a:cs typeface="Montserrat"/>
                <a:sym typeface="Montserrat"/>
              </a:rPr>
              <a:t>1. I think one area I could work on is… </a:t>
            </a:r>
            <a:endParaRPr sz="1500">
              <a:latin typeface="Montserrat"/>
              <a:ea typeface="Montserrat"/>
              <a:cs typeface="Montserrat"/>
              <a:sym typeface="Montserrat"/>
            </a:endParaRPr>
          </a:p>
          <a:p>
            <a:pPr indent="0" lvl="0" marL="0" rtl="0" algn="l">
              <a:lnSpc>
                <a:spcPct val="150000"/>
              </a:lnSpc>
              <a:spcBef>
                <a:spcPts val="0"/>
              </a:spcBef>
              <a:spcAft>
                <a:spcPts val="0"/>
              </a:spcAft>
              <a:buNone/>
            </a:pPr>
            <a:r>
              <a:rPr lang="en" sz="1500">
                <a:latin typeface="Montserrat"/>
                <a:ea typeface="Montserrat"/>
                <a:cs typeface="Montserrat"/>
                <a:sym typeface="Montserrat"/>
              </a:rPr>
              <a:t>2.  I realized that…</a:t>
            </a:r>
            <a:endParaRPr sz="1500">
              <a:latin typeface="Montserrat"/>
              <a:ea typeface="Montserrat"/>
              <a:cs typeface="Montserrat"/>
              <a:sym typeface="Montserrat"/>
            </a:endParaRPr>
          </a:p>
          <a:p>
            <a:pPr indent="0" lvl="0" marL="0" rtl="0" algn="l">
              <a:lnSpc>
                <a:spcPct val="150000"/>
              </a:lnSpc>
              <a:spcBef>
                <a:spcPts val="0"/>
              </a:spcBef>
              <a:spcAft>
                <a:spcPts val="0"/>
              </a:spcAft>
              <a:buNone/>
            </a:pPr>
            <a:r>
              <a:rPr lang="en" sz="1500">
                <a:latin typeface="Montserrat"/>
                <a:ea typeface="Montserrat"/>
                <a:cs typeface="Montserrat"/>
                <a:sym typeface="Montserrat"/>
              </a:rPr>
              <a:t>3. I am working on myself by…</a:t>
            </a:r>
            <a:endParaRPr sz="1500">
              <a:latin typeface="Montserrat"/>
              <a:ea typeface="Montserrat"/>
              <a:cs typeface="Montserrat"/>
              <a:sym typeface="Montserrat"/>
            </a:endParaRPr>
          </a:p>
          <a:p>
            <a:pPr indent="0" lvl="0" marL="0" rtl="0" algn="l">
              <a:lnSpc>
                <a:spcPct val="150000"/>
              </a:lnSpc>
              <a:spcBef>
                <a:spcPts val="0"/>
              </a:spcBef>
              <a:spcAft>
                <a:spcPts val="0"/>
              </a:spcAft>
              <a:buNone/>
            </a:pPr>
            <a:r>
              <a:rPr b="1" lang="en" sz="1500">
                <a:latin typeface="Montserrat"/>
                <a:ea typeface="Montserrat"/>
                <a:cs typeface="Montserrat"/>
                <a:sym typeface="Montserrat"/>
              </a:rPr>
              <a:t>Strengths</a:t>
            </a:r>
            <a:br>
              <a:rPr lang="en" sz="1500">
                <a:latin typeface="Montserrat"/>
                <a:ea typeface="Montserrat"/>
                <a:cs typeface="Montserrat"/>
                <a:sym typeface="Montserrat"/>
              </a:rPr>
            </a:br>
            <a:r>
              <a:rPr lang="en" sz="1500">
                <a:latin typeface="Montserrat"/>
                <a:ea typeface="Montserrat"/>
                <a:cs typeface="Montserrat"/>
                <a:sym typeface="Montserrat"/>
              </a:rPr>
              <a:t>1. One of my strengths is that...</a:t>
            </a:r>
            <a:endParaRPr sz="1500">
              <a:latin typeface="Montserrat"/>
              <a:ea typeface="Montserrat"/>
              <a:cs typeface="Montserrat"/>
              <a:sym typeface="Montserrat"/>
            </a:endParaRPr>
          </a:p>
          <a:p>
            <a:pPr indent="0" lvl="0" marL="0" rtl="0" algn="l">
              <a:lnSpc>
                <a:spcPct val="150000"/>
              </a:lnSpc>
              <a:spcBef>
                <a:spcPts val="0"/>
              </a:spcBef>
              <a:spcAft>
                <a:spcPts val="0"/>
              </a:spcAft>
              <a:buNone/>
            </a:pPr>
            <a:r>
              <a:rPr lang="en" sz="1500">
                <a:latin typeface="Montserrat"/>
                <a:ea typeface="Montserrat"/>
                <a:cs typeface="Montserrat"/>
                <a:sym typeface="Montserrat"/>
              </a:rPr>
              <a:t>2.  I’ve always been very good at… </a:t>
            </a:r>
            <a:endParaRPr sz="1500">
              <a:latin typeface="Montserrat"/>
              <a:ea typeface="Montserrat"/>
              <a:cs typeface="Montserrat"/>
              <a:sym typeface="Montserrat"/>
            </a:endParaRPr>
          </a:p>
          <a:p>
            <a:pPr indent="0" lvl="0" marL="0" rtl="0" algn="l">
              <a:lnSpc>
                <a:spcPct val="150000"/>
              </a:lnSpc>
              <a:spcBef>
                <a:spcPts val="0"/>
              </a:spcBef>
              <a:spcAft>
                <a:spcPts val="0"/>
              </a:spcAft>
              <a:buNone/>
            </a:pPr>
            <a:r>
              <a:rPr lang="en" sz="1500">
                <a:latin typeface="Montserrat"/>
                <a:ea typeface="Montserrat"/>
                <a:cs typeface="Montserrat"/>
                <a:sym typeface="Montserrat"/>
              </a:rPr>
              <a:t>3. It helps me… </a:t>
            </a:r>
            <a:endParaRPr sz="1500">
              <a:latin typeface="Open Sans"/>
              <a:ea typeface="Open Sans"/>
              <a:cs typeface="Open Sans"/>
              <a:sym typeface="Open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66"/>
          <p:cNvSpPr txBox="1"/>
          <p:nvPr/>
        </p:nvSpPr>
        <p:spPr>
          <a:xfrm>
            <a:off x="401250" y="1047900"/>
            <a:ext cx="8341500" cy="30477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Clr>
                <a:schemeClr val="dk1"/>
              </a:buClr>
              <a:buSzPts val="1700"/>
              <a:buFont typeface="Montserrat"/>
              <a:buAutoNum type="arabicPeriod"/>
            </a:pPr>
            <a:r>
              <a:rPr lang="en" sz="1700">
                <a:solidFill>
                  <a:schemeClr val="dk1"/>
                </a:solidFill>
                <a:latin typeface="Montserrat"/>
                <a:ea typeface="Montserrat"/>
                <a:cs typeface="Montserrat"/>
                <a:sym typeface="Montserrat"/>
              </a:rPr>
              <a:t>Answer the interview question </a:t>
            </a:r>
            <a:endParaRPr sz="1700">
              <a:solidFill>
                <a:schemeClr val="dk1"/>
              </a:solidFill>
              <a:latin typeface="Montserrat"/>
              <a:ea typeface="Montserrat"/>
              <a:cs typeface="Montserrat"/>
              <a:sym typeface="Montserrat"/>
            </a:endParaRPr>
          </a:p>
          <a:p>
            <a:pPr indent="0" lvl="0" marL="457200" rtl="0" algn="l">
              <a:lnSpc>
                <a:spcPct val="150000"/>
              </a:lnSpc>
              <a:spcBef>
                <a:spcPts val="0"/>
              </a:spcBef>
              <a:spcAft>
                <a:spcPts val="0"/>
              </a:spcAft>
              <a:buNone/>
            </a:pPr>
            <a:r>
              <a:rPr b="1" lang="en" sz="1700">
                <a:latin typeface="Montserrat"/>
                <a:ea typeface="Montserrat"/>
                <a:cs typeface="Montserrat"/>
                <a:sym typeface="Montserrat"/>
              </a:rPr>
              <a:t>What is your greatest weakness/strength?</a:t>
            </a:r>
            <a:endParaRPr sz="17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 sz="1700">
                <a:solidFill>
                  <a:schemeClr val="dk1"/>
                </a:solidFill>
                <a:latin typeface="Montserrat"/>
                <a:ea typeface="Montserrat"/>
                <a:cs typeface="Montserrat"/>
                <a:sym typeface="Montserrat"/>
              </a:rPr>
              <a:t>(see pr. slides) and send to your teacher for proofreading</a:t>
            </a:r>
            <a:endParaRPr sz="1700">
              <a:solidFill>
                <a:schemeClr val="dk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AutoNum type="arabicPeriod"/>
            </a:pPr>
            <a:r>
              <a:rPr lang="en" sz="1700">
                <a:solidFill>
                  <a:schemeClr val="dk1"/>
                </a:solidFill>
                <a:latin typeface="Montserrat"/>
                <a:ea typeface="Montserrat"/>
                <a:cs typeface="Montserrat"/>
                <a:sym typeface="Montserrat"/>
              </a:rPr>
              <a:t>Learn the glossary for the next lesson</a:t>
            </a:r>
            <a:endParaRPr sz="1700">
              <a:solidFill>
                <a:schemeClr val="dk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AutoNum type="arabicPeriod"/>
            </a:pPr>
            <a:r>
              <a:rPr lang="en" sz="1700">
                <a:solidFill>
                  <a:schemeClr val="dk1"/>
                </a:solidFill>
                <a:latin typeface="Montserrat"/>
                <a:ea typeface="Montserrat"/>
                <a:cs typeface="Montserrat"/>
                <a:sym typeface="Montserrat"/>
              </a:rPr>
              <a:t>Revise the glossary and presentation for this lesson</a:t>
            </a:r>
            <a:endParaRPr sz="1700">
              <a:solidFill>
                <a:schemeClr val="dk1"/>
              </a:solidFill>
              <a:latin typeface="Montserrat"/>
              <a:ea typeface="Montserrat"/>
              <a:cs typeface="Montserrat"/>
              <a:sym typeface="Montserrat"/>
            </a:endParaRPr>
          </a:p>
          <a:p>
            <a:pPr indent="0" lvl="0" marL="457200" rtl="0" algn="l">
              <a:lnSpc>
                <a:spcPct val="150000"/>
              </a:lnSpc>
              <a:spcBef>
                <a:spcPts val="0"/>
              </a:spcBef>
              <a:spcAft>
                <a:spcPts val="0"/>
              </a:spcAft>
              <a:buNone/>
            </a:pPr>
            <a:r>
              <a:t/>
            </a:r>
            <a:endParaRPr sz="15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
                <a:solidFill>
                  <a:schemeClr val="dk1"/>
                </a:solidFill>
                <a:latin typeface="Montserrat"/>
                <a:ea typeface="Montserrat"/>
                <a:cs typeface="Montserrat"/>
                <a:sym typeface="Montserrat"/>
              </a:rPr>
              <a:t>Find out more about:</a:t>
            </a:r>
            <a:endParaRPr b="1"/>
          </a:p>
          <a:p>
            <a:pPr indent="0" lvl="0" marL="0" marR="0" rtl="0" algn="l">
              <a:lnSpc>
                <a:spcPct val="150000"/>
              </a:lnSpc>
              <a:spcBef>
                <a:spcPts val="0"/>
              </a:spcBef>
              <a:spcAft>
                <a:spcPts val="0"/>
              </a:spcAft>
              <a:buNone/>
            </a:pPr>
            <a:r>
              <a:rPr lang="en" sz="1500" u="sng">
                <a:solidFill>
                  <a:schemeClr val="hlink"/>
                </a:solidFill>
                <a:latin typeface="Montserrat"/>
                <a:ea typeface="Montserrat"/>
                <a:cs typeface="Montserrat"/>
                <a:sym typeface="Montserrat"/>
                <a:hlinkClick r:id="rId3"/>
              </a:rPr>
              <a:t>Hard Skills vs. Soft Skills: What Are They? (With Examples)</a:t>
            </a:r>
            <a:endParaRPr u="sng">
              <a:solidFill>
                <a:srgbClr val="5352F5"/>
              </a:solidFill>
              <a:latin typeface="Montserrat"/>
              <a:ea typeface="Montserrat"/>
              <a:cs typeface="Montserrat"/>
              <a:sym typeface="Montserrat"/>
            </a:endParaRPr>
          </a:p>
        </p:txBody>
      </p:sp>
      <p:sp>
        <p:nvSpPr>
          <p:cNvPr id="329" name="Google Shape;329;p66"/>
          <p:cNvSpPr/>
          <p:nvPr/>
        </p:nvSpPr>
        <p:spPr>
          <a:xfrm>
            <a:off x="2985750" y="171500"/>
            <a:ext cx="3172500" cy="480900"/>
          </a:xfrm>
          <a:prstGeom prst="roundRect">
            <a:avLst>
              <a:gd fmla="val 16667" name="adj"/>
            </a:avLst>
          </a:prstGeom>
          <a:solidFill>
            <a:schemeClr val="dk2"/>
          </a:solidFill>
          <a:ln cap="flat" cmpd="sng" w="28575">
            <a:solidFill>
              <a:srgbClr val="FF6B08"/>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2000">
                <a:solidFill>
                  <a:srgbClr val="04102F"/>
                </a:solidFill>
                <a:latin typeface="Montserrat"/>
                <a:ea typeface="Montserrat"/>
                <a:cs typeface="Montserrat"/>
                <a:sym typeface="Montserrat"/>
              </a:rPr>
              <a:t>Homework</a:t>
            </a:r>
            <a:endParaRPr>
              <a:solidFill>
                <a:srgbClr val="04102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67"/>
          <p:cNvSpPr txBox="1"/>
          <p:nvPr/>
        </p:nvSpPr>
        <p:spPr>
          <a:xfrm>
            <a:off x="3122200" y="1267375"/>
            <a:ext cx="5669100" cy="20493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None/>
            </a:pPr>
            <a:r>
              <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latin typeface="Montserrat"/>
                <a:ea typeface="Montserrat"/>
                <a:cs typeface="Montserrat"/>
                <a:sym typeface="Montserrat"/>
              </a:rPr>
              <a:t>What can you do after this lesson?</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solidFill>
                  <a:schemeClr val="accent1"/>
                </a:solidFill>
                <a:latin typeface="Montserrat"/>
                <a:ea typeface="Montserrat"/>
                <a:cs typeface="Montserrat"/>
                <a:sym typeface="Montserrat"/>
              </a:rPr>
              <a:t>I learned:</a:t>
            </a:r>
            <a:endParaRPr b="1" sz="2350">
              <a:solidFill>
                <a:schemeClr val="accent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Char char="●"/>
            </a:pPr>
            <a:r>
              <a:rPr lang="en" sz="1700">
                <a:solidFill>
                  <a:schemeClr val="dk1"/>
                </a:solidFill>
                <a:latin typeface="Montserrat"/>
                <a:ea typeface="Montserrat"/>
                <a:cs typeface="Montserrat"/>
                <a:sym typeface="Montserrat"/>
              </a:rPr>
              <a:t>the differences between soft and hard skills</a:t>
            </a:r>
            <a:endParaRPr sz="1700">
              <a:solidFill>
                <a:schemeClr val="dk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Char char="●"/>
            </a:pPr>
            <a:r>
              <a:rPr lang="en" sz="1700">
                <a:solidFill>
                  <a:schemeClr val="dk1"/>
                </a:solidFill>
                <a:latin typeface="Montserrat"/>
                <a:ea typeface="Montserrat"/>
                <a:cs typeface="Montserrat"/>
                <a:sym typeface="Montserrat"/>
              </a:rPr>
              <a:t>the verbs which are better to use in the resume</a:t>
            </a:r>
            <a:endParaRPr sz="1700">
              <a:solidFill>
                <a:schemeClr val="dk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Char char="●"/>
            </a:pPr>
            <a:r>
              <a:rPr lang="en" sz="1700">
                <a:solidFill>
                  <a:schemeClr val="dk1"/>
                </a:solidFill>
                <a:latin typeface="Montserrat"/>
                <a:ea typeface="Montserrat"/>
                <a:cs typeface="Montserrat"/>
                <a:sym typeface="Montserrat"/>
              </a:rPr>
              <a:t>how to present your weaknesses and strengths</a:t>
            </a:r>
            <a:endParaRPr sz="1700">
              <a:solidFill>
                <a:schemeClr val="dk1"/>
              </a:solidFill>
              <a:latin typeface="Montserrat"/>
              <a:ea typeface="Montserrat"/>
              <a:cs typeface="Montserrat"/>
              <a:sym typeface="Montserrat"/>
            </a:endParaRPr>
          </a:p>
        </p:txBody>
      </p:sp>
      <p:sp>
        <p:nvSpPr>
          <p:cNvPr id="335" name="Google Shape;335;p67"/>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6" name="Google Shape;336;p67"/>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pic>
        <p:nvPicPr>
          <p:cNvPr id="337" name="Google Shape;337;p67"/>
          <p:cNvPicPr preferRelativeResize="0"/>
          <p:nvPr/>
        </p:nvPicPr>
        <p:blipFill>
          <a:blip r:embed="rId4">
            <a:alphaModFix/>
          </a:blip>
          <a:stretch>
            <a:fillRect/>
          </a:stretch>
        </p:blipFill>
        <p:spPr>
          <a:xfrm>
            <a:off x="7971886" y="310149"/>
            <a:ext cx="467334" cy="4673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68"/>
          <p:cNvSpPr txBox="1"/>
          <p:nvPr/>
        </p:nvSpPr>
        <p:spPr>
          <a:xfrm>
            <a:off x="316525" y="844175"/>
            <a:ext cx="82386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accent1"/>
                </a:solidFill>
                <a:latin typeface="Montserrat ExtraBold"/>
                <a:ea typeface="Montserrat ExtraBold"/>
                <a:cs typeface="Montserrat ExtraBold"/>
                <a:sym typeface="Montserrat ExtraBold"/>
              </a:rPr>
              <a:t>Useful links:</a:t>
            </a:r>
            <a:endParaRPr sz="2000">
              <a:solidFill>
                <a:schemeClr val="accent1"/>
              </a:solidFill>
              <a:latin typeface="Montserrat ExtraBold"/>
              <a:ea typeface="Montserrat ExtraBold"/>
              <a:cs typeface="Montserrat ExtraBold"/>
              <a:sym typeface="Montserrat ExtraBold"/>
            </a:endParaRPr>
          </a:p>
          <a:p>
            <a:pPr indent="0" lvl="0" marL="0" rtl="0" algn="l">
              <a:spcBef>
                <a:spcPts val="0"/>
              </a:spcBef>
              <a:spcAft>
                <a:spcPts val="0"/>
              </a:spcAft>
              <a:buNone/>
            </a:pPr>
            <a:r>
              <a:t/>
            </a:r>
            <a:endParaRPr sz="1900">
              <a:latin typeface="Montserrat ExtraBold"/>
              <a:ea typeface="Montserrat ExtraBold"/>
              <a:cs typeface="Montserrat ExtraBold"/>
              <a:sym typeface="Montserrat ExtraBold"/>
            </a:endParaRPr>
          </a:p>
          <a:p>
            <a:pPr indent="0" lvl="0" marL="0" rtl="0" algn="l">
              <a:spcBef>
                <a:spcPts val="0"/>
              </a:spcBef>
              <a:spcAft>
                <a:spcPts val="0"/>
              </a:spcAft>
              <a:buNone/>
            </a:pPr>
            <a:r>
              <a:rPr b="1" lang="en" sz="1800">
                <a:latin typeface="Montserrat"/>
                <a:ea typeface="Montserrat"/>
                <a:cs typeface="Montserrat"/>
                <a:sym typeface="Montserrat"/>
              </a:rPr>
              <a:t>Videos</a:t>
            </a:r>
            <a:r>
              <a:rPr b="1" lang="en" sz="1800">
                <a:latin typeface="Montserrat"/>
                <a:ea typeface="Montserrat"/>
                <a:cs typeface="Montserrat"/>
                <a:sym typeface="Montserrat"/>
              </a:rPr>
              <a:t>:</a:t>
            </a:r>
            <a:endParaRPr b="1" sz="1800">
              <a:latin typeface="Montserrat"/>
              <a:ea typeface="Montserrat"/>
              <a:cs typeface="Montserrat"/>
              <a:sym typeface="Montserrat"/>
            </a:endParaRPr>
          </a:p>
          <a:p>
            <a:pPr indent="-336550" lvl="0" marL="457200" rtl="0" algn="l">
              <a:spcBef>
                <a:spcPts val="0"/>
              </a:spcBef>
              <a:spcAft>
                <a:spcPts val="0"/>
              </a:spcAft>
              <a:buSzPts val="1700"/>
              <a:buFont typeface="Montserrat"/>
              <a:buAutoNum type="arabicPeriod"/>
            </a:pPr>
            <a:r>
              <a:rPr lang="en" sz="1700" u="sng">
                <a:solidFill>
                  <a:schemeClr val="hlink"/>
                </a:solidFill>
                <a:latin typeface="Montserrat"/>
                <a:ea typeface="Montserrat"/>
                <a:cs typeface="Montserrat"/>
                <a:sym typeface="Montserrat"/>
                <a:hlinkClick r:id="rId3"/>
              </a:rPr>
              <a:t>Top Resume Skills</a:t>
            </a:r>
            <a:endParaRPr sz="1700">
              <a:latin typeface="Montserrat"/>
              <a:ea typeface="Montserrat"/>
              <a:cs typeface="Montserrat"/>
              <a:sym typeface="Montserrat"/>
            </a:endParaRPr>
          </a:p>
          <a:p>
            <a:pPr indent="-336550" lvl="0" marL="457200" rtl="0" algn="l">
              <a:spcBef>
                <a:spcPts val="0"/>
              </a:spcBef>
              <a:spcAft>
                <a:spcPts val="0"/>
              </a:spcAft>
              <a:buSzPts val="1700"/>
              <a:buFont typeface="Montserrat"/>
              <a:buAutoNum type="arabicPeriod"/>
            </a:pPr>
            <a:r>
              <a:rPr lang="en" sz="1700" u="sng">
                <a:solidFill>
                  <a:schemeClr val="hlink"/>
                </a:solidFill>
                <a:latin typeface="Montserrat"/>
                <a:ea typeface="Montserrat"/>
                <a:cs typeface="Montserrat"/>
                <a:sym typeface="Montserrat"/>
                <a:hlinkClick r:id="rId4"/>
              </a:rPr>
              <a:t>Resume Words to Include and Avoid</a:t>
            </a:r>
            <a:endParaRPr sz="1700">
              <a:latin typeface="Montserrat"/>
              <a:ea typeface="Montserrat"/>
              <a:cs typeface="Montserrat"/>
              <a:sym typeface="Montserrat"/>
            </a:endParaRPr>
          </a:p>
          <a:p>
            <a:pPr indent="-336550" lvl="0" marL="457200" rtl="0" algn="l">
              <a:spcBef>
                <a:spcPts val="0"/>
              </a:spcBef>
              <a:spcAft>
                <a:spcPts val="0"/>
              </a:spcAft>
              <a:buSzPts val="1700"/>
              <a:buFont typeface="Montserrat"/>
              <a:buAutoNum type="arabicPeriod"/>
            </a:pPr>
            <a:r>
              <a:rPr lang="en" sz="1700" u="sng">
                <a:solidFill>
                  <a:schemeClr val="hlink"/>
                </a:solidFill>
                <a:latin typeface="Montserrat"/>
                <a:ea typeface="Montserrat"/>
                <a:cs typeface="Montserrat"/>
                <a:sym typeface="Montserrat"/>
                <a:hlinkClick r:id="rId5"/>
              </a:rPr>
              <a:t>The Intern | Full Movie Preview | Warner Bros. Entertainment</a:t>
            </a:r>
            <a:r>
              <a:rPr lang="en" sz="1700">
                <a:latin typeface="Montserrat"/>
                <a:ea typeface="Montserrat"/>
                <a:cs typeface="Montserrat"/>
                <a:sym typeface="Montserrat"/>
              </a:rPr>
              <a:t> </a:t>
            </a:r>
            <a:endParaRPr sz="13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69"/>
          <p:cNvSpPr/>
          <p:nvPr/>
        </p:nvSpPr>
        <p:spPr>
          <a:xfrm>
            <a:off x="2634500" y="1728975"/>
            <a:ext cx="3875100" cy="1685700"/>
          </a:xfrm>
          <a:prstGeom prst="rect">
            <a:avLst/>
          </a:prstGeom>
          <a:solidFill>
            <a:srgbClr val="FF6B08"/>
          </a:solidFill>
          <a:ln>
            <a:noFill/>
          </a:ln>
          <a:effectLst>
            <a:outerShdw blurRad="762000" rotWithShape="0" algn="t" dir="5400000" dist="254000">
              <a:srgbClr val="000000">
                <a:alpha val="40000"/>
              </a:srgbClr>
            </a:outerShdw>
          </a:effectLst>
        </p:spPr>
        <p:txBody>
          <a:bodyPr anchorCtr="0" anchor="ctr" bIns="45700" lIns="91425" spcFirstLastPara="1" rIns="360000" wrap="square" tIns="45700">
            <a:noAutofit/>
          </a:bodyPr>
          <a:lstStyle/>
          <a:p>
            <a:pPr indent="0" lvl="0" marL="0" marR="0" rtl="0" algn="r">
              <a:spcBef>
                <a:spcPts val="0"/>
              </a:spcBef>
              <a:spcAft>
                <a:spcPts val="0"/>
              </a:spcAft>
              <a:buNone/>
            </a:pPr>
            <a:r>
              <a:t/>
            </a:r>
            <a:endParaRPr b="1" i="0" sz="1400" u="none" cap="none" strike="noStrike">
              <a:solidFill>
                <a:srgbClr val="F0F0F0"/>
              </a:solidFill>
              <a:latin typeface="Open Sans"/>
              <a:ea typeface="Open Sans"/>
              <a:cs typeface="Open Sans"/>
              <a:sym typeface="Open Sans"/>
            </a:endParaRPr>
          </a:p>
        </p:txBody>
      </p:sp>
      <p:sp>
        <p:nvSpPr>
          <p:cNvPr id="348" name="Google Shape;348;p69"/>
          <p:cNvSpPr txBox="1"/>
          <p:nvPr/>
        </p:nvSpPr>
        <p:spPr>
          <a:xfrm>
            <a:off x="3011425" y="1766250"/>
            <a:ext cx="4117800" cy="1611000"/>
          </a:xfrm>
          <a:prstGeom prst="rect">
            <a:avLst/>
          </a:prstGeom>
          <a:noFill/>
          <a:ln>
            <a:noFill/>
          </a:ln>
        </p:spPr>
        <p:txBody>
          <a:bodyPr anchorCtr="0" anchor="ctr" bIns="0" lIns="0" spcFirstLastPara="1" rIns="0" wrap="square" tIns="0">
            <a:noAutofit/>
          </a:bodyPr>
          <a:lstStyle/>
          <a:p>
            <a:pPr indent="0" lvl="0" marL="0" rtl="0" algn="l">
              <a:lnSpc>
                <a:spcPct val="80000"/>
              </a:lnSpc>
              <a:spcBef>
                <a:spcPts val="0"/>
              </a:spcBef>
              <a:spcAft>
                <a:spcPts val="0"/>
              </a:spcAft>
              <a:buNone/>
            </a:pPr>
            <a:r>
              <a:rPr b="1" lang="en" sz="4000">
                <a:solidFill>
                  <a:srgbClr val="FFFFFF"/>
                </a:solidFill>
                <a:latin typeface="Montserrat"/>
                <a:ea typeface="Montserrat"/>
                <a:cs typeface="Montserrat"/>
                <a:sym typeface="Montserrat"/>
              </a:rPr>
              <a:t>Thank you!</a:t>
            </a:r>
            <a:endParaRPr b="1" sz="4000">
              <a:solidFill>
                <a:srgbClr val="FFFFFF"/>
              </a:solidFill>
              <a:latin typeface="Montserrat"/>
              <a:ea typeface="Montserrat"/>
              <a:cs typeface="Montserrat"/>
              <a:sym typeface="Montserrat"/>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45"/>
          <p:cNvSpPr txBox="1"/>
          <p:nvPr/>
        </p:nvSpPr>
        <p:spPr>
          <a:xfrm>
            <a:off x="2943300" y="700200"/>
            <a:ext cx="6132600" cy="3174900"/>
          </a:xfrm>
          <a:prstGeom prst="rect">
            <a:avLst/>
          </a:prstGeom>
          <a:noFill/>
          <a:ln>
            <a:noFill/>
          </a:ln>
        </p:spPr>
        <p:txBody>
          <a:bodyPr anchorCtr="0" anchor="ctr" bIns="91425" lIns="0" spcFirstLastPara="1" rIns="91425" wrap="square" tIns="91425">
            <a:noAutofit/>
          </a:bodyPr>
          <a:lstStyle/>
          <a:p>
            <a:pPr indent="0" lvl="0" marL="0" rtl="0" algn="l">
              <a:lnSpc>
                <a:spcPct val="130000"/>
              </a:lnSpc>
              <a:spcBef>
                <a:spcPts val="1000"/>
              </a:spcBef>
              <a:spcAft>
                <a:spcPts val="0"/>
              </a:spcAft>
              <a:buNone/>
            </a:pPr>
            <a:r>
              <a:rPr b="1" lang="en" sz="3200">
                <a:solidFill>
                  <a:schemeClr val="accent1"/>
                </a:solidFill>
                <a:latin typeface="Montserrat"/>
                <a:ea typeface="Montserrat"/>
                <a:cs typeface="Montserrat"/>
                <a:sym typeface="Montserrat"/>
              </a:rPr>
              <a:t>  </a:t>
            </a:r>
            <a:r>
              <a:rPr b="1" lang="en" sz="3200">
                <a:solidFill>
                  <a:schemeClr val="accent1"/>
                </a:solidFill>
                <a:latin typeface="Montserrat"/>
                <a:ea typeface="Montserrat"/>
                <a:cs typeface="Montserrat"/>
                <a:sym typeface="Montserrat"/>
              </a:rPr>
              <a:t>Lesson</a:t>
            </a:r>
            <a:r>
              <a:rPr b="1" lang="en" sz="3200">
                <a:solidFill>
                  <a:schemeClr val="accent1"/>
                </a:solidFill>
                <a:latin typeface="Montserrat"/>
                <a:ea typeface="Montserrat"/>
                <a:cs typeface="Montserrat"/>
                <a:sym typeface="Montserrat"/>
              </a:rPr>
              <a:t> Plan:</a:t>
            </a:r>
            <a:endParaRPr b="1" sz="3200">
              <a:solidFill>
                <a:schemeClr val="accent1"/>
              </a:solidFill>
              <a:latin typeface="Montserrat"/>
              <a:ea typeface="Montserrat"/>
              <a:cs typeface="Montserrat"/>
              <a:sym typeface="Montserrat"/>
            </a:endParaRPr>
          </a:p>
          <a:p>
            <a:pPr indent="-336550" lvl="0" marL="457200" rtl="0" algn="l">
              <a:lnSpc>
                <a:spcPct val="150000"/>
              </a:lnSpc>
              <a:spcBef>
                <a:spcPts val="1000"/>
              </a:spcBef>
              <a:spcAft>
                <a:spcPts val="0"/>
              </a:spcAft>
              <a:buClr>
                <a:srgbClr val="222222"/>
              </a:buClr>
              <a:buSzPts val="1700"/>
              <a:buFont typeface="Montserrat"/>
              <a:buChar char="-"/>
            </a:pPr>
            <a:r>
              <a:rPr lang="en" sz="1700">
                <a:solidFill>
                  <a:srgbClr val="222222"/>
                </a:solidFill>
                <a:latin typeface="Montserrat"/>
                <a:ea typeface="Montserrat"/>
                <a:cs typeface="Montserrat"/>
                <a:sym typeface="Montserrat"/>
              </a:rPr>
              <a:t>Discuss the differences between soft and hard skills</a:t>
            </a:r>
            <a:endParaRPr sz="1700">
              <a:solidFill>
                <a:srgbClr val="222222"/>
              </a:solidFill>
              <a:latin typeface="Montserrat"/>
              <a:ea typeface="Montserrat"/>
              <a:cs typeface="Montserrat"/>
              <a:sym typeface="Montserrat"/>
            </a:endParaRPr>
          </a:p>
          <a:p>
            <a:pPr indent="-336550" lvl="0" marL="457200" rtl="0" algn="l">
              <a:lnSpc>
                <a:spcPct val="150000"/>
              </a:lnSpc>
              <a:spcBef>
                <a:spcPts val="0"/>
              </a:spcBef>
              <a:spcAft>
                <a:spcPts val="0"/>
              </a:spcAft>
              <a:buClr>
                <a:srgbClr val="222222"/>
              </a:buClr>
              <a:buSzPts val="1700"/>
              <a:buFont typeface="Montserrat"/>
              <a:buChar char="-"/>
            </a:pPr>
            <a:r>
              <a:rPr lang="en" sz="1700">
                <a:solidFill>
                  <a:srgbClr val="222222"/>
                </a:solidFill>
                <a:latin typeface="Montserrat"/>
                <a:ea typeface="Montserrat"/>
                <a:cs typeface="Montserrat"/>
                <a:sym typeface="Montserrat"/>
              </a:rPr>
              <a:t>Learn what verbs are better to use in the resume</a:t>
            </a:r>
            <a:endParaRPr sz="1700">
              <a:solidFill>
                <a:srgbClr val="222222"/>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Char char="-"/>
            </a:pPr>
            <a:r>
              <a:rPr lang="en" sz="1700">
                <a:solidFill>
                  <a:schemeClr val="dk1"/>
                </a:solidFill>
                <a:latin typeface="Montserrat"/>
                <a:ea typeface="Montserrat"/>
                <a:cs typeface="Montserrat"/>
                <a:sym typeface="Montserrat"/>
              </a:rPr>
              <a:t>Study how to present your weaknesses and strengths</a:t>
            </a:r>
            <a:endParaRPr sz="1700">
              <a:solidFill>
                <a:srgbClr val="222222"/>
              </a:solidFill>
              <a:latin typeface="Montserrat"/>
              <a:ea typeface="Montserrat"/>
              <a:cs typeface="Montserrat"/>
              <a:sym typeface="Montserrat"/>
            </a:endParaRPr>
          </a:p>
        </p:txBody>
      </p:sp>
      <p:sp>
        <p:nvSpPr>
          <p:cNvPr id="179" name="Google Shape;179;p45"/>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0" name="Google Shape;180;p45"/>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46"/>
          <p:cNvSpPr txBox="1"/>
          <p:nvPr/>
        </p:nvSpPr>
        <p:spPr>
          <a:xfrm>
            <a:off x="1739100" y="62350"/>
            <a:ext cx="5665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Montserrat ExtraBold"/>
                <a:ea typeface="Montserrat ExtraBold"/>
                <a:cs typeface="Montserrat ExtraBold"/>
                <a:sym typeface="Montserrat ExtraBold"/>
              </a:rPr>
              <a:t>Do you agree with this quote? Why (not)?</a:t>
            </a:r>
            <a:endParaRPr sz="1900">
              <a:solidFill>
                <a:schemeClr val="dk1"/>
              </a:solidFill>
              <a:latin typeface="Montserrat ExtraBold"/>
              <a:ea typeface="Montserrat ExtraBold"/>
              <a:cs typeface="Montserrat ExtraBold"/>
              <a:sym typeface="Montserrat ExtraBold"/>
            </a:endParaRPr>
          </a:p>
        </p:txBody>
      </p:sp>
      <p:pic>
        <p:nvPicPr>
          <p:cNvPr id="186" name="Google Shape;186;p46"/>
          <p:cNvPicPr preferRelativeResize="0"/>
          <p:nvPr/>
        </p:nvPicPr>
        <p:blipFill>
          <a:blip r:embed="rId3">
            <a:alphaModFix/>
          </a:blip>
          <a:stretch>
            <a:fillRect/>
          </a:stretch>
        </p:blipFill>
        <p:spPr>
          <a:xfrm>
            <a:off x="2316750" y="719825"/>
            <a:ext cx="4439400" cy="2331800"/>
          </a:xfrm>
          <a:prstGeom prst="rect">
            <a:avLst/>
          </a:prstGeom>
          <a:noFill/>
          <a:ln cap="flat" cmpd="sng" w="9525">
            <a:solidFill>
              <a:schemeClr val="dk1"/>
            </a:solidFill>
            <a:prstDash val="solid"/>
            <a:round/>
            <a:headEnd len="sm" w="sm" type="none"/>
            <a:tailEnd len="sm" w="sm" type="none"/>
          </a:ln>
        </p:spPr>
      </p:pic>
      <p:sp>
        <p:nvSpPr>
          <p:cNvPr id="187" name="Google Shape;187;p46"/>
          <p:cNvSpPr txBox="1"/>
          <p:nvPr/>
        </p:nvSpPr>
        <p:spPr>
          <a:xfrm>
            <a:off x="3492600" y="3276525"/>
            <a:ext cx="2496300" cy="1563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latin typeface="Montserrat"/>
                <a:ea typeface="Montserrat"/>
                <a:cs typeface="Montserrat"/>
                <a:sym typeface="Montserrat"/>
              </a:rPr>
              <a:t>I really feel that…</a:t>
            </a:r>
            <a:endParaRPr sz="1600">
              <a:latin typeface="Montserrat"/>
              <a:ea typeface="Montserrat"/>
              <a:cs typeface="Montserrat"/>
              <a:sym typeface="Montserrat"/>
            </a:endParaRPr>
          </a:p>
          <a:p>
            <a:pPr indent="0" lvl="0" marL="0" rtl="0" algn="l">
              <a:lnSpc>
                <a:spcPct val="115000"/>
              </a:lnSpc>
              <a:spcBef>
                <a:spcPts val="0"/>
              </a:spcBef>
              <a:spcAft>
                <a:spcPts val="0"/>
              </a:spcAft>
              <a:buNone/>
            </a:pPr>
            <a:r>
              <a:rPr lang="en" sz="1600">
                <a:latin typeface="Montserrat"/>
                <a:ea typeface="Montserrat"/>
                <a:cs typeface="Montserrat"/>
                <a:sym typeface="Montserrat"/>
              </a:rPr>
              <a:t>To my mind…</a:t>
            </a:r>
            <a:endParaRPr sz="1600">
              <a:latin typeface="Montserrat"/>
              <a:ea typeface="Montserrat"/>
              <a:cs typeface="Montserrat"/>
              <a:sym typeface="Montserrat"/>
            </a:endParaRPr>
          </a:p>
          <a:p>
            <a:pPr indent="0" lvl="0" marL="0" rtl="0" algn="l">
              <a:lnSpc>
                <a:spcPct val="115000"/>
              </a:lnSpc>
              <a:spcBef>
                <a:spcPts val="0"/>
              </a:spcBef>
              <a:spcAft>
                <a:spcPts val="0"/>
              </a:spcAft>
              <a:buNone/>
            </a:pPr>
            <a:r>
              <a:rPr lang="en" sz="1600">
                <a:latin typeface="Montserrat"/>
                <a:ea typeface="Montserrat"/>
                <a:cs typeface="Montserrat"/>
                <a:sym typeface="Montserrat"/>
              </a:rPr>
              <a:t>I guess/believe that…</a:t>
            </a:r>
            <a:endParaRPr sz="1600">
              <a:latin typeface="Montserrat"/>
              <a:ea typeface="Montserrat"/>
              <a:cs typeface="Montserrat"/>
              <a:sym typeface="Montserrat"/>
            </a:endParaRPr>
          </a:p>
          <a:p>
            <a:pPr indent="0" lvl="0" marL="0" rtl="0" algn="l">
              <a:lnSpc>
                <a:spcPct val="115000"/>
              </a:lnSpc>
              <a:spcBef>
                <a:spcPts val="0"/>
              </a:spcBef>
              <a:spcAft>
                <a:spcPts val="0"/>
              </a:spcAft>
              <a:buNone/>
            </a:pPr>
            <a:r>
              <a:rPr lang="en" sz="1600">
                <a:latin typeface="Montserrat"/>
                <a:ea typeface="Montserrat"/>
                <a:cs typeface="Montserrat"/>
                <a:sym typeface="Montserrat"/>
              </a:rPr>
              <a:t>Let me think…</a:t>
            </a:r>
            <a:endParaRPr sz="1600">
              <a:latin typeface="Montserrat"/>
              <a:ea typeface="Montserrat"/>
              <a:cs typeface="Montserrat"/>
              <a:sym typeface="Montserrat"/>
            </a:endParaRPr>
          </a:p>
          <a:p>
            <a:pPr indent="0" lvl="0" marL="0" rtl="0" algn="l">
              <a:lnSpc>
                <a:spcPct val="115000"/>
              </a:lnSpc>
              <a:spcBef>
                <a:spcPts val="0"/>
              </a:spcBef>
              <a:spcAft>
                <a:spcPts val="0"/>
              </a:spcAft>
              <a:buNone/>
            </a:pPr>
            <a:r>
              <a:rPr lang="en" sz="1600">
                <a:latin typeface="Montserrat"/>
                <a:ea typeface="Montserrat"/>
                <a:cs typeface="Montserrat"/>
                <a:sym typeface="Montserrat"/>
              </a:rPr>
              <a:t>To be honest...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47"/>
          <p:cNvSpPr/>
          <p:nvPr/>
        </p:nvSpPr>
        <p:spPr>
          <a:xfrm>
            <a:off x="285750" y="788275"/>
            <a:ext cx="5340600" cy="8619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7"/>
          <p:cNvSpPr txBox="1"/>
          <p:nvPr/>
        </p:nvSpPr>
        <p:spPr>
          <a:xfrm>
            <a:off x="282150" y="788275"/>
            <a:ext cx="53478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Montserrat ExtraBold"/>
                <a:ea typeface="Montserrat ExtraBold"/>
                <a:cs typeface="Montserrat ExtraBold"/>
                <a:sym typeface="Montserrat ExtraBold"/>
              </a:rPr>
              <a:t>What are </a:t>
            </a:r>
            <a:r>
              <a:rPr lang="en" sz="2200" u="sng">
                <a:solidFill>
                  <a:schemeClr val="dk1"/>
                </a:solidFill>
                <a:latin typeface="Montserrat ExtraBold"/>
                <a:ea typeface="Montserrat ExtraBold"/>
                <a:cs typeface="Montserrat ExtraBold"/>
                <a:sym typeface="Montserrat ExtraBold"/>
              </a:rPr>
              <a:t>skills</a:t>
            </a:r>
            <a:r>
              <a:rPr lang="en" sz="2200">
                <a:solidFill>
                  <a:schemeClr val="dk1"/>
                </a:solidFill>
                <a:latin typeface="Montserrat ExtraBold"/>
                <a:ea typeface="Montserrat ExtraBold"/>
                <a:cs typeface="Montserrat ExtraBold"/>
                <a:sym typeface="Montserrat ExtraBold"/>
              </a:rPr>
              <a:t>?</a:t>
            </a:r>
            <a:endParaRPr sz="2200">
              <a:solidFill>
                <a:schemeClr val="dk1"/>
              </a:solidFill>
              <a:latin typeface="Montserrat ExtraBold"/>
              <a:ea typeface="Montserrat ExtraBold"/>
              <a:cs typeface="Montserrat ExtraBold"/>
              <a:sym typeface="Montserrat ExtraBold"/>
            </a:endParaRPr>
          </a:p>
          <a:p>
            <a:pPr indent="0" lvl="0" marL="0" rtl="0" algn="l">
              <a:spcBef>
                <a:spcPts val="0"/>
              </a:spcBef>
              <a:spcAft>
                <a:spcPts val="0"/>
              </a:spcAft>
              <a:buNone/>
            </a:pPr>
            <a:r>
              <a:rPr lang="en" sz="2200">
                <a:solidFill>
                  <a:schemeClr val="dk1"/>
                </a:solidFill>
                <a:latin typeface="Montserrat ExtraBold"/>
                <a:ea typeface="Montserrat ExtraBold"/>
                <a:cs typeface="Montserrat ExtraBold"/>
                <a:sym typeface="Montserrat ExtraBold"/>
              </a:rPr>
              <a:t>What kinds of skills do you know?</a:t>
            </a:r>
            <a:endParaRPr sz="2200">
              <a:solidFill>
                <a:schemeClr val="dk1"/>
              </a:solidFill>
              <a:latin typeface="Montserrat ExtraBold"/>
              <a:ea typeface="Montserrat ExtraBold"/>
              <a:cs typeface="Montserrat ExtraBold"/>
              <a:sym typeface="Montserrat ExtraBold"/>
            </a:endParaRPr>
          </a:p>
        </p:txBody>
      </p:sp>
      <p:pic>
        <p:nvPicPr>
          <p:cNvPr id="194" name="Google Shape;194;p47"/>
          <p:cNvPicPr preferRelativeResize="0"/>
          <p:nvPr/>
        </p:nvPicPr>
        <p:blipFill rotWithShape="1">
          <a:blip r:embed="rId3">
            <a:alphaModFix/>
          </a:blip>
          <a:srcRect b="6510" l="7973" r="5640" t="13699"/>
          <a:stretch/>
        </p:blipFill>
        <p:spPr>
          <a:xfrm>
            <a:off x="4921425" y="1039350"/>
            <a:ext cx="4222576" cy="410414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48"/>
          <p:cNvSpPr txBox="1"/>
          <p:nvPr/>
        </p:nvSpPr>
        <p:spPr>
          <a:xfrm>
            <a:off x="4572000" y="1816538"/>
            <a:ext cx="3928200" cy="84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dk1"/>
                </a:solidFill>
                <a:latin typeface="Montserrat"/>
                <a:ea typeface="Montserrat"/>
                <a:cs typeface="Montserrat"/>
                <a:sym typeface="Montserrat"/>
              </a:rPr>
              <a:t>  </a:t>
            </a:r>
            <a:r>
              <a:rPr b="1" lang="en" sz="2000">
                <a:solidFill>
                  <a:schemeClr val="dk1"/>
                </a:solidFill>
                <a:latin typeface="Montserrat"/>
                <a:ea typeface="Montserrat"/>
                <a:cs typeface="Montserrat"/>
                <a:sym typeface="Montserrat"/>
              </a:rPr>
              <a:t>There are 2 kinds of skills:</a:t>
            </a:r>
            <a:endParaRPr b="1" sz="20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2200">
                <a:solidFill>
                  <a:schemeClr val="dk1"/>
                </a:solidFill>
                <a:latin typeface="Montserrat ExtraBold"/>
                <a:ea typeface="Montserrat ExtraBold"/>
                <a:cs typeface="Montserrat ExtraBold"/>
                <a:sym typeface="Montserrat ExtraBold"/>
              </a:rPr>
              <a:t>  </a:t>
            </a:r>
            <a:r>
              <a:rPr lang="en" sz="2200">
                <a:solidFill>
                  <a:srgbClr val="FF6B08"/>
                </a:solidFill>
                <a:latin typeface="Montserrat ExtraBold"/>
                <a:ea typeface="Montserrat ExtraBold"/>
                <a:cs typeface="Montserrat ExtraBold"/>
                <a:sym typeface="Montserrat ExtraBold"/>
              </a:rPr>
              <a:t>      </a:t>
            </a:r>
            <a:r>
              <a:rPr lang="en" sz="2200">
                <a:solidFill>
                  <a:schemeClr val="dk1"/>
                </a:solidFill>
                <a:latin typeface="Montserrat ExtraBold"/>
                <a:ea typeface="Montserrat ExtraBold"/>
                <a:cs typeface="Montserrat ExtraBold"/>
                <a:sym typeface="Montserrat ExtraBold"/>
              </a:rPr>
              <a:t>  HARD &amp; SOFT</a:t>
            </a:r>
            <a:endParaRPr sz="2200">
              <a:solidFill>
                <a:schemeClr val="dk1"/>
              </a:solidFill>
              <a:latin typeface="Montserrat ExtraBold"/>
              <a:ea typeface="Montserrat ExtraBold"/>
              <a:cs typeface="Montserrat ExtraBold"/>
              <a:sym typeface="Montserrat ExtraBold"/>
            </a:endParaRPr>
          </a:p>
        </p:txBody>
      </p:sp>
      <p:pic>
        <p:nvPicPr>
          <p:cNvPr id="200" name="Google Shape;200;p48"/>
          <p:cNvPicPr preferRelativeResize="0"/>
          <p:nvPr/>
        </p:nvPicPr>
        <p:blipFill rotWithShape="1">
          <a:blip r:embed="rId3">
            <a:alphaModFix/>
          </a:blip>
          <a:srcRect b="0" l="21840" r="21225" t="0"/>
          <a:stretch/>
        </p:blipFill>
        <p:spPr>
          <a:xfrm>
            <a:off x="935350" y="1119900"/>
            <a:ext cx="3058500" cy="2903700"/>
          </a:xfrm>
          <a:prstGeom prst="ellipse">
            <a:avLst/>
          </a:prstGeom>
          <a:noFill/>
          <a:ln cap="flat" cmpd="sng" w="9525">
            <a:solidFill>
              <a:schemeClr val="lt1"/>
            </a:solidFill>
            <a:prstDash val="solid"/>
            <a:round/>
            <a:headEnd len="sm" w="sm" type="none"/>
            <a:tailEnd len="sm" w="sm" type="none"/>
          </a:ln>
        </p:spPr>
      </p:pic>
      <p:sp>
        <p:nvSpPr>
          <p:cNvPr id="201" name="Google Shape;201;p48"/>
          <p:cNvSpPr txBox="1"/>
          <p:nvPr/>
        </p:nvSpPr>
        <p:spPr>
          <a:xfrm>
            <a:off x="4572000" y="2803763"/>
            <a:ext cx="3928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Montserrat ExtraBold"/>
                <a:ea typeface="Montserrat ExtraBold"/>
                <a:cs typeface="Montserrat ExtraBold"/>
                <a:sym typeface="Montserrat ExtraBold"/>
              </a:rPr>
              <a:t>  What is the difference?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49"/>
          <p:cNvSpPr/>
          <p:nvPr/>
        </p:nvSpPr>
        <p:spPr>
          <a:xfrm>
            <a:off x="278600" y="2561900"/>
            <a:ext cx="1824300" cy="578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9"/>
          <p:cNvSpPr/>
          <p:nvPr/>
        </p:nvSpPr>
        <p:spPr>
          <a:xfrm>
            <a:off x="278600" y="1538550"/>
            <a:ext cx="1824300" cy="578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9"/>
          <p:cNvSpPr txBox="1"/>
          <p:nvPr/>
        </p:nvSpPr>
        <p:spPr>
          <a:xfrm>
            <a:off x="1085650" y="53400"/>
            <a:ext cx="78132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Montserrat"/>
                <a:ea typeface="Montserrat"/>
                <a:cs typeface="Montserrat"/>
                <a:sym typeface="Montserrat"/>
              </a:rPr>
              <a:t>Match the type of skills and its definition. Give examples of soft/hard skills. Which skills are more important?</a:t>
            </a:r>
            <a:endParaRPr b="1" sz="1900">
              <a:solidFill>
                <a:schemeClr val="dk1"/>
              </a:solidFill>
              <a:latin typeface="Montserrat"/>
              <a:ea typeface="Montserrat"/>
              <a:cs typeface="Montserrat"/>
              <a:sym typeface="Montserrat"/>
            </a:endParaRPr>
          </a:p>
        </p:txBody>
      </p:sp>
      <p:sp>
        <p:nvSpPr>
          <p:cNvPr id="209" name="Google Shape;209;p49"/>
          <p:cNvSpPr txBox="1"/>
          <p:nvPr/>
        </p:nvSpPr>
        <p:spPr>
          <a:xfrm>
            <a:off x="358675" y="1591000"/>
            <a:ext cx="26517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Montserrat"/>
                <a:ea typeface="Montserrat"/>
                <a:cs typeface="Montserrat"/>
                <a:sym typeface="Montserrat"/>
              </a:rPr>
              <a:t>Hard skills</a:t>
            </a:r>
            <a:endParaRPr sz="2200">
              <a:latin typeface="Montserrat"/>
              <a:ea typeface="Montserrat"/>
              <a:cs typeface="Montserrat"/>
              <a:sym typeface="Montserrat"/>
            </a:endParaRPr>
          </a:p>
          <a:p>
            <a:pPr indent="0" lvl="0" marL="0" rtl="0" algn="l">
              <a:spcBef>
                <a:spcPts val="0"/>
              </a:spcBef>
              <a:spcAft>
                <a:spcPts val="0"/>
              </a:spcAft>
              <a:buNone/>
            </a:pPr>
            <a:r>
              <a:t/>
            </a:r>
            <a:endParaRPr sz="2200">
              <a:latin typeface="Montserrat"/>
              <a:ea typeface="Montserrat"/>
              <a:cs typeface="Montserrat"/>
              <a:sym typeface="Montserrat"/>
            </a:endParaRPr>
          </a:p>
          <a:p>
            <a:pPr indent="0" lvl="0" marL="0" rtl="0" algn="l">
              <a:spcBef>
                <a:spcPts val="0"/>
              </a:spcBef>
              <a:spcAft>
                <a:spcPts val="0"/>
              </a:spcAft>
              <a:buNone/>
            </a:pPr>
            <a:r>
              <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Soft skills</a:t>
            </a:r>
            <a:endParaRPr sz="2200">
              <a:latin typeface="Montserrat"/>
              <a:ea typeface="Montserrat"/>
              <a:cs typeface="Montserrat"/>
              <a:sym typeface="Montserrat"/>
            </a:endParaRPr>
          </a:p>
        </p:txBody>
      </p:sp>
      <p:sp>
        <p:nvSpPr>
          <p:cNvPr id="210" name="Google Shape;210;p49"/>
          <p:cNvSpPr txBox="1"/>
          <p:nvPr/>
        </p:nvSpPr>
        <p:spPr>
          <a:xfrm>
            <a:off x="3795200" y="1367250"/>
            <a:ext cx="5254500" cy="2409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700">
                <a:latin typeface="Montserrat"/>
                <a:ea typeface="Montserrat"/>
                <a:cs typeface="Montserrat"/>
                <a:sym typeface="Montserrat"/>
              </a:rPr>
              <a:t>(people skills, social skills) abilities that can be applied in any job</a:t>
            </a:r>
            <a:endParaRPr sz="1700">
              <a:latin typeface="Montserrat"/>
              <a:ea typeface="Montserrat"/>
              <a:cs typeface="Montserrat"/>
              <a:sym typeface="Montserrat"/>
            </a:endParaRPr>
          </a:p>
          <a:p>
            <a:pPr indent="0" lvl="0" marL="457200" rtl="0" algn="l">
              <a:lnSpc>
                <a:spcPct val="150000"/>
              </a:lnSpc>
              <a:spcBef>
                <a:spcPts val="0"/>
              </a:spcBef>
              <a:spcAft>
                <a:spcPts val="0"/>
              </a:spcAft>
              <a:buNone/>
            </a:pPr>
            <a:r>
              <a:t/>
            </a:r>
            <a:endParaRPr sz="1700">
              <a:latin typeface="Montserrat"/>
              <a:ea typeface="Montserrat"/>
              <a:cs typeface="Montserrat"/>
              <a:sym typeface="Montserrat"/>
            </a:endParaRPr>
          </a:p>
          <a:p>
            <a:pPr indent="0" lvl="0" marL="0" rtl="0" algn="l">
              <a:lnSpc>
                <a:spcPct val="150000"/>
              </a:lnSpc>
              <a:spcBef>
                <a:spcPts val="0"/>
              </a:spcBef>
              <a:spcAft>
                <a:spcPts val="0"/>
              </a:spcAft>
              <a:buNone/>
            </a:pPr>
            <a:r>
              <a:rPr lang="en" sz="1700">
                <a:latin typeface="Montserrat"/>
                <a:ea typeface="Montserrat"/>
                <a:cs typeface="Montserrat"/>
                <a:sym typeface="Montserrat"/>
              </a:rPr>
              <a:t>are technical knowledge or training gained through any life experience in your career or education. </a:t>
            </a:r>
            <a:endParaRPr sz="1700">
              <a:latin typeface="Montserrat"/>
              <a:ea typeface="Montserrat"/>
              <a:cs typeface="Montserrat"/>
              <a:sym typeface="Montserrat"/>
            </a:endParaRPr>
          </a:p>
        </p:txBody>
      </p:sp>
      <p:sp>
        <p:nvSpPr>
          <p:cNvPr id="211" name="Google Shape;211;p49"/>
          <p:cNvSpPr txBox="1"/>
          <p:nvPr/>
        </p:nvSpPr>
        <p:spPr>
          <a:xfrm>
            <a:off x="2593950" y="1806550"/>
            <a:ext cx="9504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6000">
                <a:solidFill>
                  <a:srgbClr val="434343"/>
                </a:solidFill>
                <a:latin typeface="Montserrat"/>
                <a:ea typeface="Montserrat"/>
                <a:cs typeface="Montserrat"/>
                <a:sym typeface="Montserrat"/>
              </a:rPr>
              <a:t>?</a:t>
            </a:r>
            <a:endParaRPr b="1" sz="6000">
              <a:solidFill>
                <a:srgbClr val="434343"/>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50"/>
          <p:cNvSpPr/>
          <p:nvPr/>
        </p:nvSpPr>
        <p:spPr>
          <a:xfrm>
            <a:off x="925475" y="2571750"/>
            <a:ext cx="1824300" cy="578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0"/>
          <p:cNvSpPr/>
          <p:nvPr/>
        </p:nvSpPr>
        <p:spPr>
          <a:xfrm>
            <a:off x="925475" y="1548400"/>
            <a:ext cx="1824300" cy="578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0"/>
          <p:cNvSpPr txBox="1"/>
          <p:nvPr/>
        </p:nvSpPr>
        <p:spPr>
          <a:xfrm>
            <a:off x="1085650" y="53400"/>
            <a:ext cx="78666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Montserrat"/>
                <a:ea typeface="Montserrat"/>
                <a:cs typeface="Montserrat"/>
                <a:sym typeface="Montserrat"/>
              </a:rPr>
              <a:t>Match the type of skills and its definition. Give examples of soft/hard skills. Which skills are more important?</a:t>
            </a:r>
            <a:endParaRPr b="1" sz="1900">
              <a:solidFill>
                <a:schemeClr val="dk1"/>
              </a:solidFill>
              <a:latin typeface="Montserrat"/>
              <a:ea typeface="Montserrat"/>
              <a:cs typeface="Montserrat"/>
              <a:sym typeface="Montserrat"/>
            </a:endParaRPr>
          </a:p>
        </p:txBody>
      </p:sp>
      <p:sp>
        <p:nvSpPr>
          <p:cNvPr id="219" name="Google Shape;219;p50"/>
          <p:cNvSpPr txBox="1"/>
          <p:nvPr/>
        </p:nvSpPr>
        <p:spPr>
          <a:xfrm>
            <a:off x="1005550" y="1600850"/>
            <a:ext cx="26517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Montserrat"/>
                <a:ea typeface="Montserrat"/>
                <a:cs typeface="Montserrat"/>
                <a:sym typeface="Montserrat"/>
              </a:rPr>
              <a:t>Hard skills</a:t>
            </a:r>
            <a:endParaRPr sz="2200">
              <a:latin typeface="Montserrat"/>
              <a:ea typeface="Montserrat"/>
              <a:cs typeface="Montserrat"/>
              <a:sym typeface="Montserrat"/>
            </a:endParaRPr>
          </a:p>
          <a:p>
            <a:pPr indent="0" lvl="0" marL="0" rtl="0" algn="l">
              <a:spcBef>
                <a:spcPts val="0"/>
              </a:spcBef>
              <a:spcAft>
                <a:spcPts val="0"/>
              </a:spcAft>
              <a:buNone/>
            </a:pPr>
            <a:r>
              <a:t/>
            </a:r>
            <a:endParaRPr sz="2200">
              <a:latin typeface="Montserrat"/>
              <a:ea typeface="Montserrat"/>
              <a:cs typeface="Montserrat"/>
              <a:sym typeface="Montserrat"/>
            </a:endParaRPr>
          </a:p>
          <a:p>
            <a:pPr indent="0" lvl="0" marL="0" rtl="0" algn="l">
              <a:spcBef>
                <a:spcPts val="0"/>
              </a:spcBef>
              <a:spcAft>
                <a:spcPts val="0"/>
              </a:spcAft>
              <a:buNone/>
            </a:pPr>
            <a:r>
              <a:t/>
            </a:r>
            <a:endParaRPr sz="2200">
              <a:latin typeface="Montserrat"/>
              <a:ea typeface="Montserrat"/>
              <a:cs typeface="Montserrat"/>
              <a:sym typeface="Montserrat"/>
            </a:endParaRPr>
          </a:p>
          <a:p>
            <a:pPr indent="0" lvl="0" marL="0" rtl="0" algn="l">
              <a:spcBef>
                <a:spcPts val="0"/>
              </a:spcBef>
              <a:spcAft>
                <a:spcPts val="0"/>
              </a:spcAft>
              <a:buNone/>
            </a:pPr>
            <a:r>
              <a:rPr lang="en" sz="2200">
                <a:latin typeface="Montserrat"/>
                <a:ea typeface="Montserrat"/>
                <a:cs typeface="Montserrat"/>
                <a:sym typeface="Montserrat"/>
              </a:rPr>
              <a:t>Soft skills</a:t>
            </a:r>
            <a:endParaRPr sz="2200">
              <a:latin typeface="Montserrat"/>
              <a:ea typeface="Montserrat"/>
              <a:cs typeface="Montserrat"/>
              <a:sym typeface="Montserrat"/>
            </a:endParaRPr>
          </a:p>
        </p:txBody>
      </p:sp>
      <p:sp>
        <p:nvSpPr>
          <p:cNvPr id="220" name="Google Shape;220;p50"/>
          <p:cNvSpPr txBox="1"/>
          <p:nvPr/>
        </p:nvSpPr>
        <p:spPr>
          <a:xfrm>
            <a:off x="3697825" y="1246075"/>
            <a:ext cx="5254500" cy="2409000"/>
          </a:xfrm>
          <a:prstGeom prst="rect">
            <a:avLst/>
          </a:prstGeom>
          <a:noFill/>
          <a:ln>
            <a:noFill/>
          </a:ln>
        </p:spPr>
        <p:txBody>
          <a:bodyPr anchorCtr="0" anchor="t" bIns="91425" lIns="91425" spcFirstLastPara="1" rIns="91425" wrap="square" tIns="91425">
            <a:spAutoFit/>
          </a:bodyPr>
          <a:lstStyle/>
          <a:p>
            <a:pPr indent="0" lvl="0" marL="457200" rtl="0" algn="l">
              <a:lnSpc>
                <a:spcPct val="150000"/>
              </a:lnSpc>
              <a:spcBef>
                <a:spcPts val="0"/>
              </a:spcBef>
              <a:spcAft>
                <a:spcPts val="0"/>
              </a:spcAft>
              <a:buNone/>
            </a:pPr>
            <a:r>
              <a:rPr lang="en" sz="1700">
                <a:latin typeface="Montserrat"/>
                <a:ea typeface="Montserrat"/>
                <a:cs typeface="Montserrat"/>
                <a:sym typeface="Montserrat"/>
              </a:rPr>
              <a:t>(people skills, social skills) abilities that can be applied in any job</a:t>
            </a:r>
            <a:endParaRPr sz="1700">
              <a:latin typeface="Montserrat"/>
              <a:ea typeface="Montserrat"/>
              <a:cs typeface="Montserrat"/>
              <a:sym typeface="Montserrat"/>
            </a:endParaRPr>
          </a:p>
          <a:p>
            <a:pPr indent="0" lvl="0" marL="457200" rtl="0" algn="l">
              <a:lnSpc>
                <a:spcPct val="150000"/>
              </a:lnSpc>
              <a:spcBef>
                <a:spcPts val="0"/>
              </a:spcBef>
              <a:spcAft>
                <a:spcPts val="0"/>
              </a:spcAft>
              <a:buNone/>
            </a:pPr>
            <a:r>
              <a:t/>
            </a:r>
            <a:endParaRPr sz="1700">
              <a:latin typeface="Montserrat"/>
              <a:ea typeface="Montserrat"/>
              <a:cs typeface="Montserrat"/>
              <a:sym typeface="Montserrat"/>
            </a:endParaRPr>
          </a:p>
          <a:p>
            <a:pPr indent="0" lvl="0" marL="457200" rtl="0" algn="l">
              <a:lnSpc>
                <a:spcPct val="150000"/>
              </a:lnSpc>
              <a:spcBef>
                <a:spcPts val="0"/>
              </a:spcBef>
              <a:spcAft>
                <a:spcPts val="0"/>
              </a:spcAft>
              <a:buNone/>
            </a:pPr>
            <a:r>
              <a:rPr lang="en" sz="1700">
                <a:latin typeface="Montserrat"/>
                <a:ea typeface="Montserrat"/>
                <a:cs typeface="Montserrat"/>
                <a:sym typeface="Montserrat"/>
              </a:rPr>
              <a:t>are technical knowledge or training gained through any life experience in your career or education. </a:t>
            </a:r>
            <a:endParaRPr sz="1700">
              <a:latin typeface="Montserrat"/>
              <a:ea typeface="Montserrat"/>
              <a:cs typeface="Montserrat"/>
              <a:sym typeface="Montserrat"/>
            </a:endParaRPr>
          </a:p>
        </p:txBody>
      </p:sp>
      <p:cxnSp>
        <p:nvCxnSpPr>
          <p:cNvPr id="221" name="Google Shape;221;p50"/>
          <p:cNvCxnSpPr/>
          <p:nvPr/>
        </p:nvCxnSpPr>
        <p:spPr>
          <a:xfrm flipH="1" rot="10800000">
            <a:off x="2869350" y="1670075"/>
            <a:ext cx="1101600" cy="1234800"/>
          </a:xfrm>
          <a:prstGeom prst="straightConnector1">
            <a:avLst/>
          </a:prstGeom>
          <a:noFill/>
          <a:ln cap="flat" cmpd="sng" w="19050">
            <a:solidFill>
              <a:schemeClr val="accent1"/>
            </a:solidFill>
            <a:prstDash val="solid"/>
            <a:round/>
            <a:headEnd len="med" w="med" type="none"/>
            <a:tailEnd len="med" w="med" type="triangle"/>
          </a:ln>
        </p:spPr>
      </p:cxnSp>
      <p:cxnSp>
        <p:nvCxnSpPr>
          <p:cNvPr id="222" name="Google Shape;222;p50"/>
          <p:cNvCxnSpPr/>
          <p:nvPr/>
        </p:nvCxnSpPr>
        <p:spPr>
          <a:xfrm>
            <a:off x="2869350" y="1849125"/>
            <a:ext cx="1155000" cy="1278000"/>
          </a:xfrm>
          <a:prstGeom prst="straightConnector1">
            <a:avLst/>
          </a:prstGeom>
          <a:noFill/>
          <a:ln cap="flat" cmpd="sng" w="19050">
            <a:solidFill>
              <a:schemeClr val="accent1"/>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pic>
        <p:nvPicPr>
          <p:cNvPr id="227" name="Google Shape;227;p51"/>
          <p:cNvPicPr preferRelativeResize="0"/>
          <p:nvPr/>
        </p:nvPicPr>
        <p:blipFill>
          <a:blip r:embed="rId3">
            <a:alphaModFix/>
          </a:blip>
          <a:stretch>
            <a:fillRect/>
          </a:stretch>
        </p:blipFill>
        <p:spPr>
          <a:xfrm>
            <a:off x="1380675" y="708000"/>
            <a:ext cx="6619203" cy="4224276"/>
          </a:xfrm>
          <a:prstGeom prst="rect">
            <a:avLst/>
          </a:prstGeom>
          <a:noFill/>
          <a:ln cap="flat" cmpd="sng" w="9525">
            <a:solidFill>
              <a:schemeClr val="dk1"/>
            </a:solidFill>
            <a:prstDash val="solid"/>
            <a:round/>
            <a:headEnd len="sm" w="sm" type="none"/>
            <a:tailEnd len="sm" w="sm" type="none"/>
          </a:ln>
        </p:spPr>
      </p:pic>
      <p:sp>
        <p:nvSpPr>
          <p:cNvPr id="228" name="Google Shape;228;p51"/>
          <p:cNvSpPr txBox="1"/>
          <p:nvPr/>
        </p:nvSpPr>
        <p:spPr>
          <a:xfrm>
            <a:off x="1204425" y="0"/>
            <a:ext cx="6971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Montserrat ExtraBold"/>
                <a:ea typeface="Montserrat ExtraBold"/>
                <a:cs typeface="Montserrat ExtraBold"/>
                <a:sym typeface="Montserrat ExtraBold"/>
              </a:rPr>
              <a:t>What do employers say about the importance of </a:t>
            </a:r>
            <a:endParaRPr sz="1800">
              <a:solidFill>
                <a:schemeClr val="dk1"/>
              </a:solidFill>
              <a:latin typeface="Montserrat ExtraBold"/>
              <a:ea typeface="Montserrat ExtraBold"/>
              <a:cs typeface="Montserrat ExtraBold"/>
              <a:sym typeface="Montserrat ExtraBold"/>
            </a:endParaRPr>
          </a:p>
          <a:p>
            <a:pPr indent="0" lvl="0" marL="0" rtl="0" algn="ctr">
              <a:spcBef>
                <a:spcPts val="0"/>
              </a:spcBef>
              <a:spcAft>
                <a:spcPts val="0"/>
              </a:spcAft>
              <a:buNone/>
            </a:pPr>
            <a:r>
              <a:rPr lang="en" sz="1800">
                <a:solidFill>
                  <a:schemeClr val="dk1"/>
                </a:solidFill>
                <a:latin typeface="Montserrat ExtraBold"/>
                <a:ea typeface="Montserrat ExtraBold"/>
                <a:cs typeface="Montserrat ExtraBold"/>
                <a:sym typeface="Montserrat ExtraBold"/>
              </a:rPr>
              <a:t>SOFT &amp; HARD skills?</a:t>
            </a:r>
            <a:endParaRPr sz="1800">
              <a:solidFill>
                <a:schemeClr val="dk1"/>
              </a:solidFill>
              <a:latin typeface="Montserrat ExtraBold"/>
              <a:ea typeface="Montserrat ExtraBold"/>
              <a:cs typeface="Montserrat ExtraBold"/>
              <a:sym typeface="Montserrat ExtraBo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Voodoo Powerpoint Template">
  <a:themeElements>
    <a:clrScheme name="Другая 5">
      <a:dk1>
        <a:srgbClr val="222222"/>
      </a:dk1>
      <a:lt1>
        <a:srgbClr val="F0F0F0"/>
      </a:lt1>
      <a:dk2>
        <a:srgbClr val="FEFFFF"/>
      </a:dk2>
      <a:lt2>
        <a:srgbClr val="FEFFFF"/>
      </a:lt2>
      <a:accent1>
        <a:srgbClr val="FF6B08"/>
      </a:accent1>
      <a:accent2>
        <a:srgbClr val="FE5757"/>
      </a:accent2>
      <a:accent3>
        <a:srgbClr val="FE0061"/>
      </a:accent3>
      <a:accent4>
        <a:srgbClr val="A905B7"/>
      </a:accent4>
      <a:accent5>
        <a:srgbClr val="7030BD"/>
      </a:accent5>
      <a:accent6>
        <a:srgbClr val="3C4EBC"/>
      </a:accent6>
      <a:hlink>
        <a:srgbClr val="5352F5"/>
      </a:hlink>
      <a:folHlink>
        <a:srgbClr val="BFBFB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